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63" r:id="rId2"/>
    <p:sldId id="323" r:id="rId3"/>
    <p:sldId id="324" r:id="rId4"/>
    <p:sldId id="315" r:id="rId5"/>
    <p:sldId id="322" r:id="rId6"/>
    <p:sldId id="326" r:id="rId7"/>
    <p:sldId id="316" r:id="rId8"/>
    <p:sldId id="317" r:id="rId9"/>
    <p:sldId id="318" r:id="rId10"/>
    <p:sldId id="270" r:id="rId11"/>
    <p:sldId id="320" r:id="rId12"/>
    <p:sldId id="321" r:id="rId13"/>
    <p:sldId id="325" r:id="rId14"/>
    <p:sldId id="314"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A3149"/>
    <a:srgbClr val="662D49"/>
    <a:srgbClr val="663749"/>
    <a:srgbClr val="6626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65" autoAdjust="0"/>
    <p:restoredTop sz="84372" autoAdjust="0"/>
  </p:normalViewPr>
  <p:slideViewPr>
    <p:cSldViewPr snapToGrid="0" snapToObjects="1">
      <p:cViewPr varScale="1">
        <p:scale>
          <a:sx n="179" d="100"/>
          <a:sy n="179" d="100"/>
        </p:scale>
        <p:origin x="3504" y="192"/>
      </p:cViewPr>
      <p:guideLst>
        <p:guide orient="horz" pos="162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9B5E162-9D79-2943-B0A3-211BF28B7513}" type="datetimeFigureOut">
              <a:rPr lang="en-US" smtClean="0"/>
              <a:t>12/13/2021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22E400-0EC4-CD46-9C72-78BD5E94273C}" type="slidenum">
              <a:rPr lang="en-US" smtClean="0"/>
              <a:t>‹#›</a:t>
            </a:fld>
            <a:endParaRPr lang="en-US" dirty="0"/>
          </a:p>
        </p:txBody>
      </p:sp>
    </p:spTree>
    <p:extLst>
      <p:ext uri="{BB962C8B-B14F-4D97-AF65-F5344CB8AC3E}">
        <p14:creationId xmlns:p14="http://schemas.microsoft.com/office/powerpoint/2010/main" val="24572427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CBAB52-94AF-9448-9B1C-7768B1879D49}" type="datetimeFigureOut">
              <a:rPr lang="en-US" smtClean="0"/>
              <a:t>12/13/2021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447283-AD3B-EE49-8B53-C7D74121EF4E}" type="slidenum">
              <a:rPr lang="en-US" smtClean="0"/>
              <a:t>‹#›</a:t>
            </a:fld>
            <a:endParaRPr lang="en-US" dirty="0"/>
          </a:p>
        </p:txBody>
      </p:sp>
    </p:spTree>
    <p:extLst>
      <p:ext uri="{BB962C8B-B14F-4D97-AF65-F5344CB8AC3E}">
        <p14:creationId xmlns:p14="http://schemas.microsoft.com/office/powerpoint/2010/main" val="24235120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447283-AD3B-EE49-8B53-C7D74121EF4E}" type="slidenum">
              <a:rPr lang="en-US" smtClean="0"/>
              <a:t>2</a:t>
            </a:fld>
            <a:endParaRPr lang="en-US" dirty="0"/>
          </a:p>
        </p:txBody>
      </p:sp>
    </p:spTree>
    <p:extLst>
      <p:ext uri="{BB962C8B-B14F-4D97-AF65-F5344CB8AC3E}">
        <p14:creationId xmlns:p14="http://schemas.microsoft.com/office/powerpoint/2010/main" val="3116067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CFCFA"/>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5447283-AD3B-EE49-8B53-C7D74121EF4E}" type="slidenum">
              <a:rPr lang="en-US" smtClean="0"/>
              <a:t>3</a:t>
            </a:fld>
            <a:endParaRPr lang="en-US" dirty="0"/>
          </a:p>
        </p:txBody>
      </p:sp>
    </p:spTree>
    <p:extLst>
      <p:ext uri="{BB962C8B-B14F-4D97-AF65-F5344CB8AC3E}">
        <p14:creationId xmlns:p14="http://schemas.microsoft.com/office/powerpoint/2010/main" val="261570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efforts of this project involves writing shaders. So it’s interesting to compare different shading languages and explain why I use GLSL.  </a:t>
            </a:r>
          </a:p>
          <a:p>
            <a:r>
              <a:rPr lang="en-US" dirty="0"/>
              <a:t>However, going from GLSL (WebGL) to either one of those is nontrivial. </a:t>
            </a:r>
          </a:p>
          <a:p>
            <a:r>
              <a:rPr lang="en-US" dirty="0"/>
              <a:t>Uniform Block (bindings/groups/sets), a simple texture2D becomes texture and sampler</a:t>
            </a:r>
          </a:p>
        </p:txBody>
      </p:sp>
      <p:sp>
        <p:nvSpPr>
          <p:cNvPr id="4" name="Slide Number Placeholder 3"/>
          <p:cNvSpPr>
            <a:spLocks noGrp="1"/>
          </p:cNvSpPr>
          <p:nvPr>
            <p:ph type="sldNum" sz="quarter" idx="5"/>
          </p:nvPr>
        </p:nvSpPr>
        <p:spPr/>
        <p:txBody>
          <a:bodyPr/>
          <a:lstStyle/>
          <a:p>
            <a:fld id="{55447283-AD3B-EE49-8B53-C7D74121EF4E}" type="slidenum">
              <a:rPr lang="en-US" smtClean="0"/>
              <a:t>6</a:t>
            </a:fld>
            <a:endParaRPr lang="en-US" dirty="0"/>
          </a:p>
        </p:txBody>
      </p:sp>
    </p:spTree>
    <p:extLst>
      <p:ext uri="{BB962C8B-B14F-4D97-AF65-F5344CB8AC3E}">
        <p14:creationId xmlns:p14="http://schemas.microsoft.com/office/powerpoint/2010/main" val="1609010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are there any downsides to using GLSL? </a:t>
            </a:r>
          </a:p>
        </p:txBody>
      </p:sp>
      <p:sp>
        <p:nvSpPr>
          <p:cNvPr id="4" name="Slide Number Placeholder 3"/>
          <p:cNvSpPr>
            <a:spLocks noGrp="1"/>
          </p:cNvSpPr>
          <p:nvPr>
            <p:ph type="sldNum" sz="quarter" idx="5"/>
          </p:nvPr>
        </p:nvSpPr>
        <p:spPr/>
        <p:txBody>
          <a:bodyPr/>
          <a:lstStyle/>
          <a:p>
            <a:fld id="{55447283-AD3B-EE49-8B53-C7D74121EF4E}" type="slidenum">
              <a:rPr lang="en-US" smtClean="0"/>
              <a:t>7</a:t>
            </a:fld>
            <a:endParaRPr lang="en-US" dirty="0"/>
          </a:p>
        </p:txBody>
      </p:sp>
    </p:spTree>
    <p:extLst>
      <p:ext uri="{BB962C8B-B14F-4D97-AF65-F5344CB8AC3E}">
        <p14:creationId xmlns:p14="http://schemas.microsoft.com/office/powerpoint/2010/main" val="2540859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447283-AD3B-EE49-8B53-C7D74121EF4E}" type="slidenum">
              <a:rPr lang="en-US" smtClean="0"/>
              <a:t>10</a:t>
            </a:fld>
            <a:endParaRPr lang="en-US" dirty="0"/>
          </a:p>
        </p:txBody>
      </p:sp>
    </p:spTree>
    <p:extLst>
      <p:ext uri="{BB962C8B-B14F-4D97-AF65-F5344CB8AC3E}">
        <p14:creationId xmlns:p14="http://schemas.microsoft.com/office/powerpoint/2010/main" val="409595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CFCFA"/>
              </a:solidFill>
              <a:effectLst/>
              <a:latin typeface="Consolas" panose="020B0609020204030204" pitchFamily="49" charset="0"/>
            </a:endParaRPr>
          </a:p>
          <a:p>
            <a:r>
              <a:rPr lang="en-US" b="0" dirty="0">
                <a:solidFill>
                  <a:srgbClr val="FCFCFA"/>
                </a:solidFill>
                <a:effectLst/>
                <a:latin typeface="Consolas" panose="020B0609020204030204" pitchFamily="49" charset="0"/>
              </a:rPr>
              <a:t>Bad from scratch: </a:t>
            </a:r>
          </a:p>
          <a:p>
            <a:r>
              <a:rPr lang="en-US" b="0" dirty="0">
                <a:solidFill>
                  <a:srgbClr val="FCFCFA"/>
                </a:solidFill>
                <a:effectLst/>
                <a:latin typeface="Consolas" panose="020B0609020204030204" pitchFamily="49" charset="0"/>
              </a:rPr>
              <a:t>Successfully loads a MR box, however, going from box to </a:t>
            </a:r>
            <a:r>
              <a:rPr lang="en-US" b="0" dirty="0" err="1">
                <a:solidFill>
                  <a:srgbClr val="FCFCFA"/>
                </a:solidFill>
                <a:effectLst/>
                <a:latin typeface="Consolas" panose="020B0609020204030204" pitchFamily="49" charset="0"/>
              </a:rPr>
              <a:t>texturedBox</a:t>
            </a:r>
            <a:r>
              <a:rPr lang="en-US" b="0" dirty="0">
                <a:solidFill>
                  <a:srgbClr val="FCFCFA"/>
                </a:solidFill>
                <a:effectLst/>
                <a:latin typeface="Consolas" panose="020B0609020204030204" pitchFamily="49" charset="0"/>
              </a:rPr>
              <a:t> seems easy, but exactly very difficult, since it requires modifying/adding many files. It is complex, and will get even harder when we have more complex models. It’s error-prone and time-consuming. I want to spend more time on renderer and shaders, rather than on the </a:t>
            </a:r>
            <a:r>
              <a:rPr lang="en-US" b="0" dirty="0" err="1">
                <a:solidFill>
                  <a:srgbClr val="FCFCFA"/>
                </a:solidFill>
                <a:effectLst/>
                <a:latin typeface="Consolas" panose="020B0609020204030204" pitchFamily="49" charset="0"/>
              </a:rPr>
              <a:t>gltf</a:t>
            </a:r>
            <a:r>
              <a:rPr lang="en-US" b="0" dirty="0">
                <a:solidFill>
                  <a:srgbClr val="FCFCFA"/>
                </a:solidFill>
                <a:effectLst/>
                <a:latin typeface="Consolas" panose="020B0609020204030204" pitchFamily="49" charset="0"/>
              </a:rPr>
              <a:t> files. This is why I decide to search for a library. </a:t>
            </a:r>
          </a:p>
          <a:p>
            <a:endParaRPr lang="en-US" b="0" dirty="0">
              <a:solidFill>
                <a:srgbClr val="FCFCFA"/>
              </a:solidFill>
              <a:effectLst/>
              <a:latin typeface="Consolas" panose="020B0609020204030204" pitchFamily="49" charset="0"/>
            </a:endParaRPr>
          </a:p>
          <a:p>
            <a:r>
              <a:rPr lang="en-US" b="0" dirty="0">
                <a:solidFill>
                  <a:srgbClr val="FCFCFA"/>
                </a:solidFill>
                <a:effectLst/>
                <a:latin typeface="Consolas" panose="020B0609020204030204" pitchFamily="49" charset="0"/>
              </a:rPr>
              <a:t>Disadvantage of </a:t>
            </a:r>
            <a:r>
              <a:rPr lang="en-US" b="0" dirty="0" err="1">
                <a:solidFill>
                  <a:srgbClr val="FCFCFA"/>
                </a:solidFill>
                <a:effectLst/>
                <a:latin typeface="Consolas" panose="020B0609020204030204" pitchFamily="49" charset="0"/>
              </a:rPr>
              <a:t>gl</a:t>
            </a:r>
            <a:r>
              <a:rPr lang="en-US" b="0" dirty="0">
                <a:solidFill>
                  <a:srgbClr val="FCFCFA"/>
                </a:solidFill>
                <a:effectLst/>
                <a:latin typeface="Consolas" panose="020B0609020204030204" pitchFamily="49" charset="0"/>
              </a:rPr>
              <a:t>-transform: </a:t>
            </a:r>
          </a:p>
          <a:p>
            <a:pPr marL="0" indent="0">
              <a:buNone/>
            </a:pPr>
            <a:r>
              <a:rPr lang="en-US" b="0" dirty="0">
                <a:solidFill>
                  <a:srgbClr val="FCFCFA"/>
                </a:solidFill>
                <a:effectLst/>
                <a:latin typeface="Consolas" panose="020B0609020204030204" pitchFamily="49" charset="0"/>
              </a:rPr>
              <a:t>dependency. Code tied to </a:t>
            </a:r>
            <a:r>
              <a:rPr lang="en-US" b="0" dirty="0" err="1">
                <a:solidFill>
                  <a:srgbClr val="FCFCFA"/>
                </a:solidFill>
                <a:effectLst/>
                <a:latin typeface="Consolas" panose="020B0609020204030204" pitchFamily="49" charset="0"/>
              </a:rPr>
              <a:t>gl</a:t>
            </a:r>
            <a:r>
              <a:rPr lang="en-US" b="0" dirty="0">
                <a:solidFill>
                  <a:srgbClr val="FCFCFA"/>
                </a:solidFill>
                <a:effectLst/>
                <a:latin typeface="Consolas" panose="020B0609020204030204" pitchFamily="49" charset="0"/>
              </a:rPr>
              <a:t>-Transform, but the author actively maintains the lib, last commit is 12/10</a:t>
            </a:r>
          </a:p>
        </p:txBody>
      </p:sp>
      <p:sp>
        <p:nvSpPr>
          <p:cNvPr id="4" name="Slide Number Placeholder 3"/>
          <p:cNvSpPr>
            <a:spLocks noGrp="1"/>
          </p:cNvSpPr>
          <p:nvPr>
            <p:ph type="sldNum" sz="quarter" idx="5"/>
          </p:nvPr>
        </p:nvSpPr>
        <p:spPr/>
        <p:txBody>
          <a:bodyPr/>
          <a:lstStyle/>
          <a:p>
            <a:fld id="{55447283-AD3B-EE49-8B53-C7D74121EF4E}" type="slidenum">
              <a:rPr lang="en-US" smtClean="0"/>
              <a:t>11</a:t>
            </a:fld>
            <a:endParaRPr lang="en-US" dirty="0"/>
          </a:p>
        </p:txBody>
      </p:sp>
    </p:spTree>
    <p:extLst>
      <p:ext uri="{BB962C8B-B14F-4D97-AF65-F5344CB8AC3E}">
        <p14:creationId xmlns:p14="http://schemas.microsoft.com/office/powerpoint/2010/main" val="311495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doable: Do not need to modify the renderer code if you switch from GLSL to WGSL. All modifications are done in shaders</a:t>
            </a:r>
          </a:p>
        </p:txBody>
      </p:sp>
      <p:sp>
        <p:nvSpPr>
          <p:cNvPr id="4" name="Slide Number Placeholder 3"/>
          <p:cNvSpPr>
            <a:spLocks noGrp="1"/>
          </p:cNvSpPr>
          <p:nvPr>
            <p:ph type="sldNum" sz="quarter" idx="5"/>
          </p:nvPr>
        </p:nvSpPr>
        <p:spPr/>
        <p:txBody>
          <a:bodyPr/>
          <a:lstStyle/>
          <a:p>
            <a:fld id="{55447283-AD3B-EE49-8B53-C7D74121EF4E}" type="slidenum">
              <a:rPr lang="en-US" smtClean="0"/>
              <a:t>13</a:t>
            </a:fld>
            <a:endParaRPr lang="en-US" dirty="0"/>
          </a:p>
        </p:txBody>
      </p:sp>
    </p:spTree>
    <p:extLst>
      <p:ext uri="{BB962C8B-B14F-4D97-AF65-F5344CB8AC3E}">
        <p14:creationId xmlns:p14="http://schemas.microsoft.com/office/powerpoint/2010/main" val="3493353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glance, WGSL is more complex. As you observe more, you can see some similarities between WGSL and GLSL as well (use binding and set). This brings us to next slide: why I use GLSL</a:t>
            </a:r>
          </a:p>
        </p:txBody>
      </p:sp>
      <p:sp>
        <p:nvSpPr>
          <p:cNvPr id="4" name="Slide Number Placeholder 3"/>
          <p:cNvSpPr>
            <a:spLocks noGrp="1"/>
          </p:cNvSpPr>
          <p:nvPr>
            <p:ph type="sldNum" sz="quarter" idx="5"/>
          </p:nvPr>
        </p:nvSpPr>
        <p:spPr/>
        <p:txBody>
          <a:bodyPr/>
          <a:lstStyle/>
          <a:p>
            <a:fld id="{55447283-AD3B-EE49-8B53-C7D74121EF4E}" type="slidenum">
              <a:rPr lang="en-US" smtClean="0"/>
              <a:t>14</a:t>
            </a:fld>
            <a:endParaRPr lang="en-US" dirty="0"/>
          </a:p>
        </p:txBody>
      </p:sp>
    </p:spTree>
    <p:extLst>
      <p:ext uri="{BB962C8B-B14F-4D97-AF65-F5344CB8AC3E}">
        <p14:creationId xmlns:p14="http://schemas.microsoft.com/office/powerpoint/2010/main" val="3208350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15" name="Rectangle 14"/>
          <p:cNvSpPr/>
          <p:nvPr userDrawn="1"/>
        </p:nvSpPr>
        <p:spPr>
          <a:xfrm>
            <a:off x="-56445" y="5"/>
            <a:ext cx="9206200" cy="515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4" name="Picture 13" descr="2-line-whitetext-colorshield.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6585599" y="4296762"/>
            <a:ext cx="1769927" cy="650138"/>
          </a:xfrm>
          <a:prstGeom prst="rect">
            <a:avLst/>
          </a:prstGeom>
        </p:spPr>
      </p:pic>
      <p:pic>
        <p:nvPicPr>
          <p:cNvPr id="13" name="Picture 12"/>
          <p:cNvPicPr>
            <a:picLocks/>
          </p:cNvPicPr>
          <p:nvPr userDrawn="1"/>
        </p:nvPicPr>
        <p:blipFill>
          <a:blip r:embed="rId3">
            <a:alphaModFix amt="9000"/>
            <a:extLst>
              <a:ext uri="{28A0092B-C50C-407E-A947-70E740481C1C}">
                <a14:useLocalDpi xmlns:a14="http://schemas.microsoft.com/office/drawing/2010/main" val="0"/>
              </a:ext>
            </a:extLst>
          </a:blip>
          <a:stretch>
            <a:fillRect/>
          </a:stretch>
        </p:blipFill>
        <p:spPr>
          <a:xfrm>
            <a:off x="199388" y="151675"/>
            <a:ext cx="3080816" cy="3457724"/>
          </a:xfrm>
          <a:prstGeom prst="rect">
            <a:avLst/>
          </a:prstGeom>
        </p:spPr>
      </p:pic>
      <p:sp>
        <p:nvSpPr>
          <p:cNvPr id="25" name="Title 1"/>
          <p:cNvSpPr>
            <a:spLocks noGrp="1"/>
          </p:cNvSpPr>
          <p:nvPr userDrawn="1">
            <p:ph type="ctrTitle"/>
          </p:nvPr>
        </p:nvSpPr>
        <p:spPr>
          <a:xfrm>
            <a:off x="958151" y="1073526"/>
            <a:ext cx="7397039" cy="1747125"/>
          </a:xfrm>
          <a:prstGeom prst="rect">
            <a:avLst/>
          </a:prstGeom>
        </p:spPr>
        <p:txBody>
          <a:bodyPr anchor="b"/>
          <a:lstStyle>
            <a:lvl1pPr>
              <a:defRPr b="1">
                <a:solidFill>
                  <a:schemeClr val="bg1"/>
                </a:solidFill>
              </a:defRPr>
            </a:lvl1pPr>
          </a:lstStyle>
          <a:p>
            <a:r>
              <a:rPr lang="en-US" dirty="0"/>
              <a:t>Click to edit Master title style</a:t>
            </a:r>
          </a:p>
        </p:txBody>
      </p:sp>
      <p:sp>
        <p:nvSpPr>
          <p:cNvPr id="26" name="Subtitle 2"/>
          <p:cNvSpPr>
            <a:spLocks noGrp="1"/>
          </p:cNvSpPr>
          <p:nvPr userDrawn="1">
            <p:ph type="subTitle" idx="1"/>
          </p:nvPr>
        </p:nvSpPr>
        <p:spPr>
          <a:xfrm>
            <a:off x="958151" y="3255792"/>
            <a:ext cx="7397039" cy="731520"/>
          </a:xfrm>
        </p:spPr>
        <p:txBody>
          <a:bodyPr>
            <a:normAutofit/>
          </a:bodyPr>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34" name="Group 33"/>
          <p:cNvGrpSpPr/>
          <p:nvPr userDrawn="1"/>
        </p:nvGrpSpPr>
        <p:grpSpPr>
          <a:xfrm rot="10800000">
            <a:off x="0" y="3001092"/>
            <a:ext cx="8355526" cy="57487"/>
            <a:chOff x="685800" y="1794746"/>
            <a:chExt cx="7772400" cy="179475"/>
          </a:xfrm>
        </p:grpSpPr>
        <p:sp>
          <p:nvSpPr>
            <p:cNvPr id="35" name="Rectangle 34"/>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7" name="Rectangle 36"/>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1052348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sidebar">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6142182" y="1782939"/>
            <a:ext cx="2544621" cy="479822"/>
          </a:xfrm>
        </p:spPr>
        <p:txBody>
          <a:bodyPr anchor="b">
            <a:noAutofit/>
          </a:bodyPr>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42182" y="2310651"/>
            <a:ext cx="2544621" cy="2282515"/>
          </a:xfrm>
        </p:spPr>
        <p:txBody>
          <a:bodyPr>
            <a:normAutofit/>
          </a:bodyPr>
          <a:lstStyle>
            <a:lvl1pPr marL="342900" marR="0" indent="-342900" algn="l" defTabSz="457200" rtl="0" eaLnBrk="1" fontAlgn="auto" latinLnBrk="0" hangingPunct="1">
              <a:lnSpc>
                <a:spcPct val="100000"/>
              </a:lnSpc>
              <a:spcBef>
                <a:spcPct val="20000"/>
              </a:spcBef>
              <a:spcAft>
                <a:spcPts val="0"/>
              </a:spcAft>
              <a:buClr>
                <a:schemeClr val="tx1"/>
              </a:buClr>
              <a:buSzTx/>
              <a:buFont typeface="Arial"/>
              <a:buChar char="•"/>
              <a:tabLst/>
              <a:defRPr sz="16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lvl="0"/>
            <a:endParaRPr lang="en-US" dirty="0"/>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cxnSp>
        <p:nvCxnSpPr>
          <p:cNvPr id="23" name="Straight Connector 22"/>
          <p:cNvCxnSpPr/>
          <p:nvPr userDrawn="1"/>
        </p:nvCxnSpPr>
        <p:spPr>
          <a:xfrm>
            <a:off x="5908842" y="1099992"/>
            <a:ext cx="0" cy="359901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 name="Content Placeholder 5"/>
          <p:cNvSpPr>
            <a:spLocks noGrp="1"/>
          </p:cNvSpPr>
          <p:nvPr>
            <p:ph sz="quarter" idx="14"/>
          </p:nvPr>
        </p:nvSpPr>
        <p:spPr>
          <a:xfrm>
            <a:off x="310162" y="1485154"/>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5" name="Content Placeholder 5"/>
          <p:cNvSpPr>
            <a:spLocks noGrp="1"/>
          </p:cNvSpPr>
          <p:nvPr>
            <p:ph sz="quarter" idx="15"/>
          </p:nvPr>
        </p:nvSpPr>
        <p:spPr>
          <a:xfrm>
            <a:off x="310162" y="180834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26" name="Content Placeholder 5"/>
          <p:cNvSpPr>
            <a:spLocks noGrp="1"/>
          </p:cNvSpPr>
          <p:nvPr>
            <p:ph sz="quarter" idx="16"/>
          </p:nvPr>
        </p:nvSpPr>
        <p:spPr>
          <a:xfrm>
            <a:off x="310162" y="2353694"/>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7" name="Content Placeholder 5"/>
          <p:cNvSpPr>
            <a:spLocks noGrp="1"/>
          </p:cNvSpPr>
          <p:nvPr>
            <p:ph sz="quarter" idx="17"/>
          </p:nvPr>
        </p:nvSpPr>
        <p:spPr>
          <a:xfrm>
            <a:off x="310162" y="267688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28" name="Content Placeholder 5"/>
          <p:cNvSpPr>
            <a:spLocks noGrp="1"/>
          </p:cNvSpPr>
          <p:nvPr>
            <p:ph sz="quarter" idx="18"/>
          </p:nvPr>
        </p:nvSpPr>
        <p:spPr>
          <a:xfrm>
            <a:off x="310162" y="3191895"/>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9" name="Content Placeholder 5"/>
          <p:cNvSpPr>
            <a:spLocks noGrp="1"/>
          </p:cNvSpPr>
          <p:nvPr>
            <p:ph sz="quarter" idx="19"/>
          </p:nvPr>
        </p:nvSpPr>
        <p:spPr>
          <a:xfrm>
            <a:off x="310162" y="351508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7" name="Text Placeholder 6"/>
          <p:cNvSpPr>
            <a:spLocks noGrp="1"/>
          </p:cNvSpPr>
          <p:nvPr>
            <p:ph type="body" sz="quarter" idx="20"/>
          </p:nvPr>
        </p:nvSpPr>
        <p:spPr>
          <a:xfrm>
            <a:off x="309033" y="965872"/>
            <a:ext cx="5295900" cy="419100"/>
          </a:xfrm>
        </p:spPr>
        <p:txBody>
          <a:bodyPr>
            <a:normAutofit/>
          </a:bodyPr>
          <a:lstStyle>
            <a:lvl1pPr marL="0" indent="0">
              <a:buNone/>
              <a:defRPr sz="2000" b="1">
                <a:solidFill>
                  <a:srgbClr val="00144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826121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trics">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19" name="Rectangle 18"/>
          <p:cNvSpPr/>
          <p:nvPr/>
        </p:nvSpPr>
        <p:spPr>
          <a:xfrm>
            <a:off x="457210" y="1110136"/>
            <a:ext cx="2198255" cy="1029799"/>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22" name="Rectangle 21"/>
          <p:cNvSpPr/>
          <p:nvPr userDrawn="1"/>
        </p:nvSpPr>
        <p:spPr>
          <a:xfrm>
            <a:off x="457209" y="1110132"/>
            <a:ext cx="2198255" cy="475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nvGrpSpPr>
          <p:cNvPr id="30" name="Group 29"/>
          <p:cNvGrpSpPr/>
          <p:nvPr userDrawn="1"/>
        </p:nvGrpSpPr>
        <p:grpSpPr>
          <a:xfrm>
            <a:off x="457198" y="2210973"/>
            <a:ext cx="3035300" cy="1029799"/>
            <a:chOff x="457198" y="2913323"/>
            <a:chExt cx="3035300" cy="1373065"/>
          </a:xfrm>
        </p:grpSpPr>
        <p:sp>
          <p:nvSpPr>
            <p:cNvPr id="31" name="Rectangle 30"/>
            <p:cNvSpPr/>
            <p:nvPr/>
          </p:nvSpPr>
          <p:spPr>
            <a:xfrm>
              <a:off x="457199" y="2913323"/>
              <a:ext cx="3035299"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2"/>
                </a:solidFill>
                <a:latin typeface="Gill Sans"/>
                <a:cs typeface="Gill Sans"/>
              </a:endParaRPr>
            </a:p>
          </p:txBody>
        </p:sp>
        <p:sp>
          <p:nvSpPr>
            <p:cNvPr id="32" name="Rectangle 31"/>
            <p:cNvSpPr/>
            <p:nvPr userDrawn="1"/>
          </p:nvSpPr>
          <p:spPr>
            <a:xfrm>
              <a:off x="457198" y="2913323"/>
              <a:ext cx="3035300"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2"/>
                </a:solidFill>
              </a:endParaRPr>
            </a:p>
          </p:txBody>
        </p:sp>
      </p:grpSp>
      <p:grpSp>
        <p:nvGrpSpPr>
          <p:cNvPr id="33" name="Group 32"/>
          <p:cNvGrpSpPr/>
          <p:nvPr userDrawn="1"/>
        </p:nvGrpSpPr>
        <p:grpSpPr>
          <a:xfrm>
            <a:off x="457199" y="3303510"/>
            <a:ext cx="8181976" cy="1029799"/>
            <a:chOff x="457199" y="4370039"/>
            <a:chExt cx="8181976" cy="1373065"/>
          </a:xfrm>
        </p:grpSpPr>
        <p:sp>
          <p:nvSpPr>
            <p:cNvPr id="34" name="Rectangle 33"/>
            <p:cNvSpPr/>
            <p:nvPr/>
          </p:nvSpPr>
          <p:spPr>
            <a:xfrm>
              <a:off x="457199" y="4370039"/>
              <a:ext cx="8181976"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solidFill>
                <a:latin typeface="Gill Sans"/>
                <a:cs typeface="Gill Sans"/>
              </a:endParaRPr>
            </a:p>
          </p:txBody>
        </p:sp>
        <p:sp>
          <p:nvSpPr>
            <p:cNvPr id="35" name="Rectangle 34"/>
            <p:cNvSpPr/>
            <p:nvPr userDrawn="1"/>
          </p:nvSpPr>
          <p:spPr>
            <a:xfrm>
              <a:off x="457199" y="4370039"/>
              <a:ext cx="8181975" cy="6334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solidFill>
              </a:endParaRPr>
            </a:p>
          </p:txBody>
        </p:sp>
      </p:grpSp>
      <p:grpSp>
        <p:nvGrpSpPr>
          <p:cNvPr id="36" name="Group 35"/>
          <p:cNvGrpSpPr/>
          <p:nvPr userDrawn="1"/>
        </p:nvGrpSpPr>
        <p:grpSpPr>
          <a:xfrm>
            <a:off x="2746375" y="1110136"/>
            <a:ext cx="2762250" cy="1029799"/>
            <a:chOff x="2746375" y="1480176"/>
            <a:chExt cx="2762250" cy="1373065"/>
          </a:xfrm>
        </p:grpSpPr>
        <p:sp>
          <p:nvSpPr>
            <p:cNvPr id="37" name="Rectangle 36"/>
            <p:cNvSpPr/>
            <p:nvPr/>
          </p:nvSpPr>
          <p:spPr>
            <a:xfrm>
              <a:off x="2746375" y="1480176"/>
              <a:ext cx="2762250"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38" name="Rectangle 37"/>
            <p:cNvSpPr/>
            <p:nvPr/>
          </p:nvSpPr>
          <p:spPr>
            <a:xfrm>
              <a:off x="2746375" y="1480176"/>
              <a:ext cx="2762250"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grpSp>
        <p:nvGrpSpPr>
          <p:cNvPr id="39" name="Group 38"/>
          <p:cNvGrpSpPr/>
          <p:nvPr userDrawn="1"/>
        </p:nvGrpSpPr>
        <p:grpSpPr>
          <a:xfrm>
            <a:off x="5611092" y="1110136"/>
            <a:ext cx="3028082" cy="1029799"/>
            <a:chOff x="5556249" y="1480176"/>
            <a:chExt cx="3082926" cy="1373065"/>
          </a:xfrm>
        </p:grpSpPr>
        <p:sp>
          <p:nvSpPr>
            <p:cNvPr id="40" name="Rectangle 39"/>
            <p:cNvSpPr/>
            <p:nvPr/>
          </p:nvSpPr>
          <p:spPr>
            <a:xfrm>
              <a:off x="5556250" y="1480176"/>
              <a:ext cx="308292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41" name="Rectangle 40"/>
            <p:cNvSpPr/>
            <p:nvPr/>
          </p:nvSpPr>
          <p:spPr>
            <a:xfrm>
              <a:off x="5556249" y="1480176"/>
              <a:ext cx="3082925"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grpSp>
        <p:nvGrpSpPr>
          <p:cNvPr id="42" name="Group 41"/>
          <p:cNvGrpSpPr/>
          <p:nvPr userDrawn="1"/>
        </p:nvGrpSpPr>
        <p:grpSpPr>
          <a:xfrm>
            <a:off x="3582730" y="2210973"/>
            <a:ext cx="5056446" cy="1029799"/>
            <a:chOff x="3556000" y="2913323"/>
            <a:chExt cx="5083175" cy="1373065"/>
          </a:xfrm>
        </p:grpSpPr>
        <p:sp>
          <p:nvSpPr>
            <p:cNvPr id="43" name="Rectangle 42"/>
            <p:cNvSpPr/>
            <p:nvPr/>
          </p:nvSpPr>
          <p:spPr>
            <a:xfrm>
              <a:off x="3556000" y="2913323"/>
              <a:ext cx="508317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2"/>
                </a:solidFill>
                <a:latin typeface="Gill Sans"/>
                <a:cs typeface="Gill Sans"/>
              </a:endParaRPr>
            </a:p>
          </p:txBody>
        </p:sp>
        <p:sp>
          <p:nvSpPr>
            <p:cNvPr id="44" name="Rectangle 43"/>
            <p:cNvSpPr/>
            <p:nvPr/>
          </p:nvSpPr>
          <p:spPr>
            <a:xfrm>
              <a:off x="3556000" y="2913323"/>
              <a:ext cx="5083174"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2"/>
                </a:solidFill>
              </a:endParaRPr>
            </a:p>
          </p:txBody>
        </p:sp>
      </p:grpSp>
      <p:sp>
        <p:nvSpPr>
          <p:cNvPr id="24" name="Content Placeholder 5"/>
          <p:cNvSpPr>
            <a:spLocks noGrp="1"/>
          </p:cNvSpPr>
          <p:nvPr>
            <p:ph sz="quarter" idx="14" hasCustomPrompt="1"/>
          </p:nvPr>
        </p:nvSpPr>
        <p:spPr>
          <a:xfrm>
            <a:off x="457201" y="1197944"/>
            <a:ext cx="2198254"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25" name="Content Placeholder 5"/>
          <p:cNvSpPr>
            <a:spLocks noGrp="1"/>
          </p:cNvSpPr>
          <p:nvPr>
            <p:ph sz="quarter" idx="15"/>
          </p:nvPr>
        </p:nvSpPr>
        <p:spPr>
          <a:xfrm>
            <a:off x="457210" y="1775180"/>
            <a:ext cx="2198255"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5" name="Content Placeholder 5"/>
          <p:cNvSpPr>
            <a:spLocks noGrp="1"/>
          </p:cNvSpPr>
          <p:nvPr>
            <p:ph sz="quarter" idx="21" hasCustomPrompt="1"/>
          </p:nvPr>
        </p:nvSpPr>
        <p:spPr>
          <a:xfrm>
            <a:off x="2746376" y="1197944"/>
            <a:ext cx="2762250"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46" name="Content Placeholder 5"/>
          <p:cNvSpPr>
            <a:spLocks noGrp="1"/>
          </p:cNvSpPr>
          <p:nvPr>
            <p:ph sz="quarter" idx="22"/>
          </p:nvPr>
        </p:nvSpPr>
        <p:spPr>
          <a:xfrm>
            <a:off x="2746378" y="1775180"/>
            <a:ext cx="2762251"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7" name="Content Placeholder 5"/>
          <p:cNvSpPr>
            <a:spLocks noGrp="1"/>
          </p:cNvSpPr>
          <p:nvPr>
            <p:ph sz="quarter" idx="23" hasCustomPrompt="1"/>
          </p:nvPr>
        </p:nvSpPr>
        <p:spPr>
          <a:xfrm>
            <a:off x="5611093" y="1197944"/>
            <a:ext cx="3028080"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48" name="Content Placeholder 5"/>
          <p:cNvSpPr>
            <a:spLocks noGrp="1"/>
          </p:cNvSpPr>
          <p:nvPr>
            <p:ph sz="quarter" idx="24"/>
          </p:nvPr>
        </p:nvSpPr>
        <p:spPr>
          <a:xfrm>
            <a:off x="5611099" y="1775180"/>
            <a:ext cx="3028081"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9" name="Content Placeholder 5"/>
          <p:cNvSpPr>
            <a:spLocks noGrp="1"/>
          </p:cNvSpPr>
          <p:nvPr>
            <p:ph sz="quarter" idx="25" hasCustomPrompt="1"/>
          </p:nvPr>
        </p:nvSpPr>
        <p:spPr>
          <a:xfrm>
            <a:off x="3582731" y="2283875"/>
            <a:ext cx="5056442"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0" name="Content Placeholder 5"/>
          <p:cNvSpPr>
            <a:spLocks noGrp="1"/>
          </p:cNvSpPr>
          <p:nvPr>
            <p:ph sz="quarter" idx="26"/>
          </p:nvPr>
        </p:nvSpPr>
        <p:spPr>
          <a:xfrm>
            <a:off x="3582730" y="2861109"/>
            <a:ext cx="5056446"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51" name="Content Placeholder 5"/>
          <p:cNvSpPr>
            <a:spLocks noGrp="1"/>
          </p:cNvSpPr>
          <p:nvPr>
            <p:ph sz="quarter" idx="27" hasCustomPrompt="1"/>
          </p:nvPr>
        </p:nvSpPr>
        <p:spPr>
          <a:xfrm>
            <a:off x="457200" y="2283875"/>
            <a:ext cx="3035298"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2" name="Content Placeholder 5"/>
          <p:cNvSpPr>
            <a:spLocks noGrp="1"/>
          </p:cNvSpPr>
          <p:nvPr>
            <p:ph sz="quarter" idx="28"/>
          </p:nvPr>
        </p:nvSpPr>
        <p:spPr>
          <a:xfrm>
            <a:off x="457206" y="2861109"/>
            <a:ext cx="3035299"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53" name="Content Placeholder 5"/>
          <p:cNvSpPr>
            <a:spLocks noGrp="1"/>
          </p:cNvSpPr>
          <p:nvPr>
            <p:ph sz="quarter" idx="29" hasCustomPrompt="1"/>
          </p:nvPr>
        </p:nvSpPr>
        <p:spPr>
          <a:xfrm>
            <a:off x="457201" y="3385708"/>
            <a:ext cx="8181972"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bg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4" name="Content Placeholder 5"/>
          <p:cNvSpPr>
            <a:spLocks noGrp="1"/>
          </p:cNvSpPr>
          <p:nvPr>
            <p:ph sz="quarter" idx="30"/>
          </p:nvPr>
        </p:nvSpPr>
        <p:spPr>
          <a:xfrm>
            <a:off x="457197" y="3962944"/>
            <a:ext cx="8181980"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bg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Tree>
    <p:extLst>
      <p:ext uri="{BB962C8B-B14F-4D97-AF65-F5344CB8AC3E}">
        <p14:creationId xmlns:p14="http://schemas.microsoft.com/office/powerpoint/2010/main" val="209585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8"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9" name="Group 8"/>
          <p:cNvGrpSpPr/>
          <p:nvPr userDrawn="1"/>
        </p:nvGrpSpPr>
        <p:grpSpPr>
          <a:xfrm>
            <a:off x="-5079" y="708812"/>
            <a:ext cx="8691879" cy="47507"/>
            <a:chOff x="685800" y="1794746"/>
            <a:chExt cx="7772400" cy="179475"/>
          </a:xfrm>
        </p:grpSpPr>
        <p:sp>
          <p:nvSpPr>
            <p:cNvPr id="10" name="Rectangle 9"/>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 name="Rectangle 1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976028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Tree>
    <p:extLst>
      <p:ext uri="{BB962C8B-B14F-4D97-AF65-F5344CB8AC3E}">
        <p14:creationId xmlns:p14="http://schemas.microsoft.com/office/powerpoint/2010/main" val="2900341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40" name="Oval 39"/>
          <p:cNvSpPr/>
          <p:nvPr userDrawn="1"/>
        </p:nvSpPr>
        <p:spPr>
          <a:xfrm>
            <a:off x="1602040" y="1009064"/>
            <a:ext cx="3742766" cy="37410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a:cs typeface="Calibri"/>
            </a:endParaRPr>
          </a:p>
        </p:txBody>
      </p:sp>
      <p:sp>
        <p:nvSpPr>
          <p:cNvPr id="41" name="Oval 40"/>
          <p:cNvSpPr/>
          <p:nvPr userDrawn="1"/>
        </p:nvSpPr>
        <p:spPr>
          <a:xfrm>
            <a:off x="3764025" y="997539"/>
            <a:ext cx="3742766" cy="374276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a:cs typeface="Calibri"/>
            </a:endParaRP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2" name="Title 1"/>
          <p:cNvSpPr>
            <a:spLocks noGrp="1"/>
          </p:cNvSpPr>
          <p:nvPr>
            <p:ph type="title" hasCustomPrompt="1"/>
          </p:nvPr>
        </p:nvSpPr>
        <p:spPr>
          <a:xfrm>
            <a:off x="1622280" y="2589950"/>
            <a:ext cx="1947510" cy="652254"/>
          </a:xfrm>
          <a:prstGeom prst="rect">
            <a:avLst/>
          </a:prstGeom>
        </p:spPr>
        <p:txBody>
          <a:bodyPr anchor="ctr">
            <a:noAutofit/>
          </a:bodyPr>
          <a:lstStyle>
            <a:lvl1pPr algn="ctr">
              <a:defRPr sz="1800" b="0">
                <a:solidFill>
                  <a:schemeClr val="bg1"/>
                </a:solidFill>
              </a:defRPr>
            </a:lvl1pPr>
          </a:lstStyle>
          <a:p>
            <a:r>
              <a:rPr lang="en-US" dirty="0"/>
              <a:t>CLICK TO EDIT MASTER TITLE STYLE</a:t>
            </a:r>
          </a:p>
        </p:txBody>
      </p:sp>
      <p:grpSp>
        <p:nvGrpSpPr>
          <p:cNvPr id="16" name="Group 15"/>
          <p:cNvGrpSpPr/>
          <p:nvPr userDrawn="1"/>
        </p:nvGrpSpPr>
        <p:grpSpPr>
          <a:xfrm>
            <a:off x="-5079" y="708812"/>
            <a:ext cx="8691879" cy="47507"/>
            <a:chOff x="685800" y="1794746"/>
            <a:chExt cx="7772400" cy="179475"/>
          </a:xfrm>
        </p:grpSpPr>
        <p:sp>
          <p:nvSpPr>
            <p:cNvPr id="17" name="Rectangle 16"/>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 name="Rectangle 18"/>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23" name="Text Placeholder 22"/>
          <p:cNvSpPr>
            <a:spLocks noGrp="1"/>
          </p:cNvSpPr>
          <p:nvPr>
            <p:ph type="body" sz="quarter" idx="13"/>
          </p:nvPr>
        </p:nvSpPr>
        <p:spPr>
          <a:xfrm>
            <a:off x="310162" y="0"/>
            <a:ext cx="7986713" cy="708422"/>
          </a:xfrm>
        </p:spPr>
        <p:txBody>
          <a:bodyPr anchor="ctr">
            <a:normAutofit/>
          </a:bodyPr>
          <a:lstStyle>
            <a:lvl1pPr marL="0" indent="0">
              <a:buNone/>
              <a:defRPr sz="3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6" name="Text Placeholder 25"/>
          <p:cNvSpPr>
            <a:spLocks noGrp="1"/>
          </p:cNvSpPr>
          <p:nvPr>
            <p:ph type="body" sz="quarter" idx="14" hasCustomPrompt="1"/>
          </p:nvPr>
        </p:nvSpPr>
        <p:spPr>
          <a:xfrm>
            <a:off x="3569790" y="2589610"/>
            <a:ext cx="1968500" cy="652462"/>
          </a:xfrm>
        </p:spPr>
        <p:txBody>
          <a:bodyPr anchor="ctr">
            <a:noAutofit/>
          </a:bodyPr>
          <a:lstStyle>
            <a:lvl1pPr marL="0" indent="0" algn="ctr">
              <a:buNone/>
              <a:defRPr sz="1800">
                <a:solidFill>
                  <a:schemeClr val="bg1"/>
                </a:solidFill>
              </a:defRPr>
            </a:lvl1pPr>
          </a:lstStyle>
          <a:p>
            <a:pPr lvl="0"/>
            <a:r>
              <a:rPr lang="en-US" dirty="0"/>
              <a:t>CLICK TO EDIT MASTER TEXT STYLE</a:t>
            </a:r>
          </a:p>
        </p:txBody>
      </p:sp>
      <p:sp>
        <p:nvSpPr>
          <p:cNvPr id="28" name="Text Placeholder 27"/>
          <p:cNvSpPr>
            <a:spLocks noGrp="1"/>
          </p:cNvSpPr>
          <p:nvPr>
            <p:ph type="body" sz="quarter" idx="15" hasCustomPrompt="1"/>
          </p:nvPr>
        </p:nvSpPr>
        <p:spPr>
          <a:xfrm>
            <a:off x="5538290" y="2589610"/>
            <a:ext cx="1968500" cy="652462"/>
          </a:xfrm>
        </p:spPr>
        <p:txBody>
          <a:bodyPr anchor="ctr">
            <a:noAutofit/>
          </a:bodyPr>
          <a:lstStyle>
            <a:lvl1pPr marL="0" indent="0" algn="ctr">
              <a:buNone/>
              <a:defRPr sz="1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a:t>
            </a:r>
          </a:p>
        </p:txBody>
      </p:sp>
    </p:spTree>
    <p:extLst>
      <p:ext uri="{BB962C8B-B14F-4D97-AF65-F5344CB8AC3E}">
        <p14:creationId xmlns:p14="http://schemas.microsoft.com/office/powerpoint/2010/main" val="113551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p:cNvSpPr/>
          <p:nvPr userDrawn="1"/>
        </p:nvSpPr>
        <p:spPr>
          <a:xfrm>
            <a:off x="239899" y="4582584"/>
            <a:ext cx="2229555" cy="390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15075" y="0"/>
            <a:ext cx="9186334" cy="4185826"/>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Rectangle 8"/>
          <p:cNvSpPr/>
          <p:nvPr userDrawn="1"/>
        </p:nvSpPr>
        <p:spPr>
          <a:xfrm>
            <a:off x="-42334" y="4233334"/>
            <a:ext cx="9242778" cy="91657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Text Placeholder 3"/>
          <p:cNvSpPr>
            <a:spLocks noGrp="1"/>
          </p:cNvSpPr>
          <p:nvPr>
            <p:ph type="body" sz="half" idx="2"/>
          </p:nvPr>
        </p:nvSpPr>
        <p:spPr>
          <a:xfrm>
            <a:off x="465844" y="4471120"/>
            <a:ext cx="5813600" cy="455768"/>
          </a:xfrm>
        </p:spPr>
        <p:txBody>
          <a:bodyPr anchor="ctr">
            <a:normAutofit/>
          </a:bodyPr>
          <a:lstStyle>
            <a:lvl1pPr marL="0" indent="0">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bg1"/>
                </a:solidFill>
              </a:defRPr>
            </a:lvl1pPr>
          </a:lstStyle>
          <a:p>
            <a:fld id="{8A758EFE-665F-4341-B5B8-2DAEADA52F6C}" type="slidenum">
              <a:rPr lang="en-US" smtClean="0"/>
              <a:pPr/>
              <a:t>‹#›</a:t>
            </a:fld>
            <a:endParaRPr lang="en-US" dirty="0"/>
          </a:p>
        </p:txBody>
      </p:sp>
      <p:grpSp>
        <p:nvGrpSpPr>
          <p:cNvPr id="12" name="Group 11"/>
          <p:cNvGrpSpPr/>
          <p:nvPr userDrawn="1"/>
        </p:nvGrpSpPr>
        <p:grpSpPr>
          <a:xfrm>
            <a:off x="-42334" y="4185826"/>
            <a:ext cx="9203267"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83962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p:cNvSpPr/>
          <p:nvPr userDrawn="1"/>
        </p:nvSpPr>
        <p:spPr>
          <a:xfrm>
            <a:off x="312469" y="4593469"/>
            <a:ext cx="2229555" cy="528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14817" y="0"/>
            <a:ext cx="9186334" cy="4185826"/>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465844" y="4471120"/>
            <a:ext cx="5813600" cy="455768"/>
          </a:xfrm>
        </p:spPr>
        <p:txBody>
          <a:bodyPr anchor="ctr">
            <a:normAutofit/>
          </a:bodyPr>
          <a:lstStyle>
            <a:lvl1pPr marL="0" indent="0">
              <a:buNone/>
              <a:defRPr sz="18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21" name="Group 20"/>
          <p:cNvGrpSpPr/>
          <p:nvPr userDrawn="1"/>
        </p:nvGrpSpPr>
        <p:grpSpPr>
          <a:xfrm>
            <a:off x="-42334" y="4185826"/>
            <a:ext cx="9203267"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920860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0" name="Rectangle 9"/>
          <p:cNvSpPr/>
          <p:nvPr userDrawn="1"/>
        </p:nvSpPr>
        <p:spPr>
          <a:xfrm>
            <a:off x="363798" y="4553643"/>
            <a:ext cx="2229555" cy="589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25400" y="1011586"/>
            <a:ext cx="9186334" cy="4138319"/>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Rectangle 8"/>
          <p:cNvSpPr/>
          <p:nvPr userDrawn="1"/>
        </p:nvSpPr>
        <p:spPr>
          <a:xfrm>
            <a:off x="-21167" y="-3292"/>
            <a:ext cx="9178768" cy="9673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Text Placeholder 3"/>
          <p:cNvSpPr>
            <a:spLocks noGrp="1"/>
          </p:cNvSpPr>
          <p:nvPr>
            <p:ph type="body" sz="half" idx="2"/>
          </p:nvPr>
        </p:nvSpPr>
        <p:spPr>
          <a:xfrm>
            <a:off x="465844" y="231435"/>
            <a:ext cx="8220956" cy="455768"/>
          </a:xfrm>
        </p:spPr>
        <p:txBody>
          <a:bodyPr anchor="ctr">
            <a:normAutofit/>
          </a:bodyPr>
          <a:lstStyle>
            <a:lvl1pPr marL="0" indent="0">
              <a:buNone/>
              <a:defRPr sz="2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12" name="Group 11"/>
          <p:cNvGrpSpPr/>
          <p:nvPr userDrawn="1"/>
        </p:nvGrpSpPr>
        <p:grpSpPr>
          <a:xfrm>
            <a:off x="-21168" y="964078"/>
            <a:ext cx="9175834"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27985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pic>
        <p:nvPicPr>
          <p:cNvPr id="12" name="Picture 11" descr="2-line-bluetext-colorshield.png"/>
          <p:cNvPicPr>
            <a:picLocks/>
          </p:cNvPicPr>
          <p:nvPr userDrawn="1"/>
        </p:nvPicPr>
        <p:blipFill rotWithShape="1">
          <a:blip r:embed="rId2">
            <a:extLst>
              <a:ext uri="{28A0092B-C50C-407E-A947-70E740481C1C}">
                <a14:useLocalDpi xmlns:a14="http://schemas.microsoft.com/office/drawing/2010/main" val="0"/>
              </a:ext>
            </a:extLst>
          </a:blip>
          <a:srcRect l="-1" r="-157" b="-1906"/>
          <a:stretch/>
        </p:blipFill>
        <p:spPr>
          <a:xfrm>
            <a:off x="6585599" y="4296761"/>
            <a:ext cx="1769927" cy="656963"/>
          </a:xfrm>
          <a:prstGeom prst="rect">
            <a:avLst/>
          </a:prstGeom>
        </p:spPr>
      </p:pic>
      <p:pic>
        <p:nvPicPr>
          <p:cNvPr id="14" name="Picture 13" descr="upennwatermark.pdf"/>
          <p:cNvPicPr>
            <a:picLocks/>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199388" y="136510"/>
            <a:ext cx="3080816" cy="3472890"/>
          </a:xfrm>
          <a:prstGeom prst="rect">
            <a:avLst/>
          </a:prstGeom>
        </p:spPr>
      </p:pic>
      <p:sp>
        <p:nvSpPr>
          <p:cNvPr id="2" name="Title 1"/>
          <p:cNvSpPr>
            <a:spLocks noGrp="1"/>
          </p:cNvSpPr>
          <p:nvPr>
            <p:ph type="ctrTitle"/>
          </p:nvPr>
        </p:nvSpPr>
        <p:spPr>
          <a:xfrm>
            <a:off x="958151" y="1073526"/>
            <a:ext cx="7397039" cy="1747125"/>
          </a:xfrm>
          <a:prstGeom prst="rect">
            <a:avLst/>
          </a:prstGeom>
        </p:spPr>
        <p:txBody>
          <a:bodyPr anchor="b"/>
          <a:lstStyle>
            <a:lvl1pPr>
              <a:defRPr b="1"/>
            </a:lvl1pPr>
          </a:lstStyle>
          <a:p>
            <a:r>
              <a:rPr lang="en-US" dirty="0"/>
              <a:t>Click to edit Master title style</a:t>
            </a:r>
          </a:p>
        </p:txBody>
      </p:sp>
      <p:sp>
        <p:nvSpPr>
          <p:cNvPr id="3" name="Subtitle 2"/>
          <p:cNvSpPr>
            <a:spLocks noGrp="1"/>
          </p:cNvSpPr>
          <p:nvPr>
            <p:ph type="subTitle" idx="1"/>
          </p:nvPr>
        </p:nvSpPr>
        <p:spPr>
          <a:xfrm>
            <a:off x="958151" y="3255792"/>
            <a:ext cx="7397039" cy="658114"/>
          </a:xfrm>
        </p:spPr>
        <p:txBody>
          <a:bodyPr>
            <a:normAutofit/>
          </a:bodyPr>
          <a:lstStyle>
            <a:lvl1pPr marL="0" indent="0" algn="l">
              <a:buNone/>
              <a:defRPr sz="240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10" name="Group 9"/>
          <p:cNvGrpSpPr/>
          <p:nvPr userDrawn="1"/>
        </p:nvGrpSpPr>
        <p:grpSpPr>
          <a:xfrm rot="10800000">
            <a:off x="0" y="3001092"/>
            <a:ext cx="8355526" cy="57487"/>
            <a:chOff x="685800" y="1794746"/>
            <a:chExt cx="7772400" cy="179475"/>
          </a:xfrm>
        </p:grpSpPr>
        <p:sp>
          <p:nvSpPr>
            <p:cNvPr id="7" name="Rectangle 6"/>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9" name="Rectangle 8"/>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6" name="Rectangle 5"/>
          <p:cNvSpPr/>
          <p:nvPr userDrawn="1"/>
        </p:nvSpPr>
        <p:spPr>
          <a:xfrm>
            <a:off x="254010" y="4572000"/>
            <a:ext cx="2243667" cy="571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75249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9"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sp>
        <p:nvSpPr>
          <p:cNvPr id="20" name="Content Placeholder 2"/>
          <p:cNvSpPr>
            <a:spLocks noGrp="1"/>
          </p:cNvSpPr>
          <p:nvPr>
            <p:ph idx="1"/>
          </p:nvPr>
        </p:nvSpPr>
        <p:spPr>
          <a:xfrm>
            <a:off x="430464" y="902369"/>
            <a:ext cx="8229600" cy="36907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5079" y="708812"/>
            <a:ext cx="8691879"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159591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p:cNvSpPr/>
          <p:nvPr userDrawn="1"/>
        </p:nvSpPr>
        <p:spPr>
          <a:xfrm>
            <a:off x="9" y="0"/>
            <a:ext cx="9143999" cy="5143500"/>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9"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sp>
        <p:nvSpPr>
          <p:cNvPr id="20" name="Content Placeholder 2"/>
          <p:cNvSpPr>
            <a:spLocks noGrp="1"/>
          </p:cNvSpPr>
          <p:nvPr>
            <p:ph idx="1"/>
          </p:nvPr>
        </p:nvSpPr>
        <p:spPr>
          <a:xfrm>
            <a:off x="430464" y="902369"/>
            <a:ext cx="8229600" cy="36907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5079" y="708812"/>
            <a:ext cx="8691879"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pic>
        <p:nvPicPr>
          <p:cNvPr id="13" name="Picture 12" descr="1-line-bluetext-colorshield.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57200" y="4699003"/>
            <a:ext cx="1809092" cy="347472"/>
          </a:xfrm>
          <a:prstGeom prst="rect">
            <a:avLst/>
          </a:prstGeom>
        </p:spPr>
      </p:pic>
    </p:spTree>
    <p:extLst>
      <p:ext uri="{BB962C8B-B14F-4D97-AF65-F5344CB8AC3E}">
        <p14:creationId xmlns:p14="http://schemas.microsoft.com/office/powerpoint/2010/main" val="2022321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15" name="Picture 14" descr="upennwatermark.pdf"/>
          <p:cNvPicPr>
            <a:picLocks/>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99388" y="105531"/>
            <a:ext cx="3336156" cy="3745963"/>
          </a:xfrm>
          <a:prstGeom prst="rect">
            <a:avLst/>
          </a:prstGeom>
        </p:spPr>
      </p:pic>
      <p:sp>
        <p:nvSpPr>
          <p:cNvPr id="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430464" y="902369"/>
            <a:ext cx="8229600" cy="36907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11" name="Group 10"/>
          <p:cNvGrpSpPr/>
          <p:nvPr userDrawn="1"/>
        </p:nvGrpSpPr>
        <p:grpSpPr>
          <a:xfrm>
            <a:off x="-5079" y="708812"/>
            <a:ext cx="8691879" cy="47507"/>
            <a:chOff x="685800" y="1794746"/>
            <a:chExt cx="7772400" cy="179475"/>
          </a:xfrm>
        </p:grpSpPr>
        <p:sp>
          <p:nvSpPr>
            <p:cNvPr id="12" name="Rectangle 1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4" name="Rectangle 1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754852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6" name="Picture Placeholder 2"/>
          <p:cNvSpPr>
            <a:spLocks noGrp="1"/>
          </p:cNvSpPr>
          <p:nvPr>
            <p:ph type="pic" idx="13"/>
          </p:nvPr>
        </p:nvSpPr>
        <p:spPr>
          <a:xfrm>
            <a:off x="4811889" y="1066670"/>
            <a:ext cx="3874912" cy="35279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p:cNvSpPr>
            <a:spLocks noGrp="1"/>
          </p:cNvSpPr>
          <p:nvPr>
            <p:ph type="body" idx="1"/>
          </p:nvPr>
        </p:nvSpPr>
        <p:spPr>
          <a:xfrm>
            <a:off x="457200" y="1066669"/>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1"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2" name="Rectangle 2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15261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pic>
        <p:nvPicPr>
          <p:cNvPr id="18" name="Picture 17" descr="upennwatermark.pdf"/>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99388" y="105531"/>
            <a:ext cx="3338896" cy="3749040"/>
          </a:xfrm>
          <a:prstGeom prst="rect">
            <a:avLst/>
          </a:prstGeom>
        </p:spPr>
      </p:pic>
      <p:sp>
        <p:nvSpPr>
          <p:cNvPr id="16" name="Picture Placeholder 2"/>
          <p:cNvSpPr>
            <a:spLocks noGrp="1"/>
          </p:cNvSpPr>
          <p:nvPr>
            <p:ph type="pic" idx="13"/>
          </p:nvPr>
        </p:nvSpPr>
        <p:spPr>
          <a:xfrm>
            <a:off x="4811889" y="1066670"/>
            <a:ext cx="3874912" cy="35279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p:cNvSpPr>
            <a:spLocks noGrp="1"/>
          </p:cNvSpPr>
          <p:nvPr>
            <p:ph type="body" idx="1"/>
          </p:nvPr>
        </p:nvSpPr>
        <p:spPr>
          <a:xfrm>
            <a:off x="457200" y="1066669"/>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2" name="Rectangle 2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66939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04904"/>
            <a:ext cx="4038600" cy="3489722"/>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04902"/>
            <a:ext cx="4038600" cy="3489721"/>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0"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1" name="Group 10"/>
          <p:cNvGrpSpPr/>
          <p:nvPr userDrawn="1"/>
        </p:nvGrpSpPr>
        <p:grpSpPr>
          <a:xfrm>
            <a:off x="-5079" y="708812"/>
            <a:ext cx="8691879"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1923846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67992"/>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546495"/>
            <a:ext cx="4040188" cy="304813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3" y="1066669"/>
            <a:ext cx="4041775"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33" y="1546495"/>
            <a:ext cx="4041775" cy="304813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1514279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1-line-bluetext-colorshield.png"/>
          <p:cNvPicPr>
            <a:picLocks/>
          </p:cNvPicPr>
          <p:nvPr userDrawn="1"/>
        </p:nvPicPr>
        <p:blipFill>
          <a:blip r:embed="rId19">
            <a:extLst>
              <a:ext uri="{28A0092B-C50C-407E-A947-70E740481C1C}">
                <a14:useLocalDpi xmlns:a14="http://schemas.microsoft.com/office/drawing/2010/main" val="0"/>
              </a:ext>
            </a:extLst>
          </a:blip>
          <a:stretch>
            <a:fillRect/>
          </a:stretch>
        </p:blipFill>
        <p:spPr>
          <a:xfrm>
            <a:off x="457200" y="4699003"/>
            <a:ext cx="1809092" cy="347472"/>
          </a:xfrm>
          <a:prstGeom prst="rect">
            <a:avLst/>
          </a:prstGeom>
        </p:spPr>
      </p:pic>
      <p:sp>
        <p:nvSpPr>
          <p:cNvPr id="3" name="Text Placeholder 2"/>
          <p:cNvSpPr>
            <a:spLocks noGrp="1"/>
          </p:cNvSpPr>
          <p:nvPr>
            <p:ph type="body" idx="1"/>
          </p:nvPr>
        </p:nvSpPr>
        <p:spPr>
          <a:xfrm>
            <a:off x="430464" y="1029708"/>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latin typeface="Gill Sans"/>
                <a:cs typeface="Gill Sans"/>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latin typeface="Gill Sans"/>
                <a:cs typeface="Gill Sans"/>
              </a:defRPr>
            </a:lvl1pPr>
          </a:lstStyle>
          <a:p>
            <a:fld id="{8A758EFE-665F-4341-B5B8-2DAEADA52F6C}" type="slidenum">
              <a:rPr lang="en-US" smtClean="0"/>
              <a:pPr/>
              <a:t>‹#›</a:t>
            </a:fld>
            <a:endParaRPr lang="en-US" dirty="0"/>
          </a:p>
        </p:txBody>
      </p:sp>
      <p:sp>
        <p:nvSpPr>
          <p:cNvPr id="20" name="Title Placeholder 1"/>
          <p:cNvSpPr>
            <a:spLocks noGrp="1"/>
          </p:cNvSpPr>
          <p:nvPr>
            <p:ph type="title"/>
          </p:nvPr>
        </p:nvSpPr>
        <p:spPr>
          <a:xfrm>
            <a:off x="323520" y="-19089"/>
            <a:ext cx="8229600" cy="7279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807833175"/>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70" r:id="rId4"/>
    <p:sldLayoutId id="2147483668" r:id="rId5"/>
    <p:sldLayoutId id="2147483658" r:id="rId6"/>
    <p:sldLayoutId id="2147483667" r:id="rId7"/>
    <p:sldLayoutId id="2147483652" r:id="rId8"/>
    <p:sldLayoutId id="2147483653" r:id="rId9"/>
    <p:sldLayoutId id="2147483671" r:id="rId10"/>
    <p:sldLayoutId id="2147483672" r:id="rId11"/>
    <p:sldLayoutId id="2147483654" r:id="rId12"/>
    <p:sldLayoutId id="2147483655" r:id="rId13"/>
    <p:sldLayoutId id="2147483656" r:id="rId14"/>
    <p:sldLayoutId id="2147483657" r:id="rId15"/>
    <p:sldLayoutId id="2147483666" r:id="rId16"/>
    <p:sldLayoutId id="2147483669" r:id="rId17"/>
  </p:sldLayoutIdLst>
  <p:hf hdr="0" ftr="0" dt="0"/>
  <p:txStyles>
    <p:titleStyle>
      <a:lvl1pPr algn="l" defTabSz="457200" rtl="0" eaLnBrk="1" latinLnBrk="0" hangingPunct="1">
        <a:spcBef>
          <a:spcPct val="0"/>
        </a:spcBef>
        <a:buNone/>
        <a:defRPr sz="3600" kern="1200">
          <a:solidFill>
            <a:srgbClr val="95001A"/>
          </a:solidFill>
          <a:latin typeface="Gill Sans"/>
          <a:ea typeface="+mj-ea"/>
          <a:cs typeface="Gill Sans"/>
        </a:defRPr>
      </a:lvl1pPr>
    </p:titleStyle>
    <p:body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gif"/><Relationship Id="rId7" Type="http://schemas.openxmlformats.org/officeDocument/2006/relationships/image" Target="../media/image12.gif"/><Relationship Id="rId12" Type="http://schemas.openxmlformats.org/officeDocument/2006/relationships/image" Target="../media/image17.gif"/><Relationship Id="rId2" Type="http://schemas.openxmlformats.org/officeDocument/2006/relationships/image" Target="../media/image7.gif"/><Relationship Id="rId1" Type="http://schemas.openxmlformats.org/officeDocument/2006/relationships/slideLayout" Target="../slideLayouts/slideLayout3.xml"/><Relationship Id="rId6" Type="http://schemas.openxmlformats.org/officeDocument/2006/relationships/image" Target="../media/image11.gif"/><Relationship Id="rId11" Type="http://schemas.openxmlformats.org/officeDocument/2006/relationships/image" Target="../media/image16.gif"/><Relationship Id="rId5" Type="http://schemas.openxmlformats.org/officeDocument/2006/relationships/image" Target="../media/image10.gif"/><Relationship Id="rId10" Type="http://schemas.openxmlformats.org/officeDocument/2006/relationships/image" Target="../media/image15.gif"/><Relationship Id="rId4" Type="http://schemas.openxmlformats.org/officeDocument/2006/relationships/image" Target="../media/image9.gif"/><Relationship Id="rId9" Type="http://schemas.openxmlformats.org/officeDocument/2006/relationships/image" Target="../media/image14.gif"/></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glTF</a:t>
            </a:r>
            <a:r>
              <a:rPr lang="en-US" dirty="0"/>
              <a:t> 2.0 Renderer </a:t>
            </a:r>
            <a:br>
              <a:rPr lang="en-US" dirty="0"/>
            </a:br>
            <a:r>
              <a:rPr lang="en-US" dirty="0"/>
              <a:t>	– </a:t>
            </a:r>
            <a:r>
              <a:rPr lang="en-US" dirty="0" err="1"/>
              <a:t>WebGPU</a:t>
            </a:r>
            <a:r>
              <a:rPr lang="en-US" dirty="0"/>
              <a:t> (GLSL + </a:t>
            </a:r>
            <a:r>
              <a:rPr lang="en-US" dirty="0" err="1"/>
              <a:t>gl</a:t>
            </a:r>
            <a:r>
              <a:rPr lang="en-US" dirty="0"/>
              <a:t>-Transform)</a:t>
            </a:r>
          </a:p>
        </p:txBody>
      </p:sp>
      <p:sp>
        <p:nvSpPr>
          <p:cNvPr id="3" name="Subtitle 2"/>
          <p:cNvSpPr>
            <a:spLocks noGrp="1"/>
          </p:cNvSpPr>
          <p:nvPr>
            <p:ph type="subTitle" idx="1"/>
          </p:nvPr>
        </p:nvSpPr>
        <p:spPr>
          <a:xfrm>
            <a:off x="958151" y="3156122"/>
            <a:ext cx="7397039" cy="731520"/>
          </a:xfrm>
        </p:spPr>
        <p:txBody>
          <a:bodyPr>
            <a:normAutofit fontScale="92500" lnSpcReduction="20000"/>
          </a:bodyPr>
          <a:lstStyle/>
          <a:p>
            <a:r>
              <a:rPr lang="en-US" dirty="0"/>
              <a:t>(Charles) Zixin Zhang </a:t>
            </a:r>
          </a:p>
          <a:p>
            <a:r>
              <a:rPr lang="en-US" dirty="0"/>
              <a:t>https://github.com/zixin96/gltf-webgpu-viewer</a:t>
            </a:r>
          </a:p>
        </p:txBody>
      </p:sp>
      <p:sp>
        <p:nvSpPr>
          <p:cNvPr id="13" name="TextBox 12">
            <a:extLst>
              <a:ext uri="{FF2B5EF4-FFF2-40B4-BE49-F238E27FC236}">
                <a16:creationId xmlns:a16="http://schemas.microsoft.com/office/drawing/2014/main" id="{085B7A3B-4A68-4ECF-A281-C9724477262C}"/>
              </a:ext>
            </a:extLst>
          </p:cNvPr>
          <p:cNvSpPr txBox="1"/>
          <p:nvPr/>
        </p:nvSpPr>
        <p:spPr>
          <a:xfrm>
            <a:off x="4656670" y="46834"/>
            <a:ext cx="4603376" cy="276999"/>
          </a:xfrm>
          <a:prstGeom prst="rect">
            <a:avLst/>
          </a:prstGeom>
          <a:noFill/>
        </p:spPr>
        <p:txBody>
          <a:bodyPr wrap="square">
            <a:spAutoFit/>
          </a:bodyPr>
          <a:lstStyle/>
          <a:p>
            <a:r>
              <a:rPr lang="en-US" sz="1200" dirty="0">
                <a:solidFill>
                  <a:schemeClr val="bg1"/>
                </a:solidFill>
              </a:rPr>
              <a:t>Live Demo (Use Chrome/Edge Canary): https://gltf-webgpu.netlify.app/</a:t>
            </a:r>
          </a:p>
        </p:txBody>
      </p:sp>
    </p:spTree>
    <p:extLst>
      <p:ext uri="{BB962C8B-B14F-4D97-AF65-F5344CB8AC3E}">
        <p14:creationId xmlns:p14="http://schemas.microsoft.com/office/powerpoint/2010/main" val="3947575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10</a:t>
            </a:fld>
            <a:endParaRPr lang="en-US" dirty="0"/>
          </a:p>
        </p:txBody>
      </p:sp>
      <p:sp>
        <p:nvSpPr>
          <p:cNvPr id="2" name="Title 1"/>
          <p:cNvSpPr>
            <a:spLocks noGrp="1"/>
          </p:cNvSpPr>
          <p:nvPr>
            <p:ph type="title"/>
          </p:nvPr>
        </p:nvSpPr>
        <p:spPr/>
        <p:txBody>
          <a:bodyPr>
            <a:normAutofit/>
          </a:bodyPr>
          <a:lstStyle/>
          <a:p>
            <a:r>
              <a:rPr lang="en-US" dirty="0">
                <a:solidFill>
                  <a:schemeClr val="accent3">
                    <a:lumMod val="60000"/>
                    <a:lumOff val="40000"/>
                  </a:schemeClr>
                </a:solidFill>
              </a:rPr>
              <a:t>Components</a:t>
            </a:r>
          </a:p>
        </p:txBody>
      </p:sp>
      <p:sp>
        <p:nvSpPr>
          <p:cNvPr id="3" name="Content Placeholder 2"/>
          <p:cNvSpPr>
            <a:spLocks noGrp="1"/>
          </p:cNvSpPr>
          <p:nvPr>
            <p:ph idx="1"/>
          </p:nvPr>
        </p:nvSpPr>
        <p:spPr>
          <a:noFill/>
        </p:spPr>
        <p:txBody>
          <a:bodyPr>
            <a:normAutofit fontScale="92500"/>
          </a:bodyPr>
          <a:lstStyle/>
          <a:p>
            <a:pPr>
              <a:buClr>
                <a:schemeClr val="bg1"/>
              </a:buClr>
            </a:pPr>
            <a:r>
              <a:rPr lang="en-US" dirty="0"/>
              <a:t> </a:t>
            </a:r>
            <a:r>
              <a:rPr lang="en-US" u="sng" dirty="0" err="1">
                <a:solidFill>
                  <a:schemeClr val="bg1"/>
                </a:solidFill>
              </a:rPr>
              <a:t>gl</a:t>
            </a:r>
            <a:r>
              <a:rPr lang="en-US" u="sng" dirty="0">
                <a:solidFill>
                  <a:schemeClr val="bg1"/>
                </a:solidFill>
              </a:rPr>
              <a:t>-Transform</a:t>
            </a:r>
            <a:r>
              <a:rPr lang="en-US" dirty="0">
                <a:solidFill>
                  <a:schemeClr val="bg1"/>
                </a:solidFill>
              </a:rPr>
              <a:t> by Don McCurdy</a:t>
            </a:r>
          </a:p>
          <a:p>
            <a:pPr lvl="1">
              <a:buClr>
                <a:schemeClr val="bg1"/>
              </a:buClr>
            </a:pPr>
            <a:r>
              <a:rPr lang="en-US" dirty="0">
                <a:solidFill>
                  <a:schemeClr val="bg1"/>
                </a:solidFill>
              </a:rPr>
              <a:t>JavaScript Library for reading 3D models in </a:t>
            </a:r>
            <a:r>
              <a:rPr lang="en-US" dirty="0" err="1">
                <a:solidFill>
                  <a:schemeClr val="bg1"/>
                </a:solidFill>
              </a:rPr>
              <a:t>glTF</a:t>
            </a:r>
            <a:r>
              <a:rPr lang="en-US" dirty="0">
                <a:solidFill>
                  <a:schemeClr val="bg1"/>
                </a:solidFill>
              </a:rPr>
              <a:t> 2.0 format</a:t>
            </a:r>
          </a:p>
          <a:p>
            <a:pPr>
              <a:buClr>
                <a:schemeClr val="bg1"/>
              </a:buClr>
            </a:pPr>
            <a:r>
              <a:rPr lang="en-US" u="sng" dirty="0">
                <a:solidFill>
                  <a:schemeClr val="bg1"/>
                </a:solidFill>
              </a:rPr>
              <a:t>@webgpu/glslang</a:t>
            </a:r>
            <a:r>
              <a:rPr lang="en-US" dirty="0">
                <a:solidFill>
                  <a:schemeClr val="bg1"/>
                </a:solidFill>
              </a:rPr>
              <a:t> by Kai Ninomiya</a:t>
            </a:r>
          </a:p>
          <a:p>
            <a:pPr lvl="1">
              <a:buClr>
                <a:schemeClr val="bg1"/>
              </a:buClr>
            </a:pPr>
            <a:r>
              <a:rPr lang="en-US" dirty="0">
                <a:solidFill>
                  <a:schemeClr val="bg1"/>
                </a:solidFill>
              </a:rPr>
              <a:t>GLSL-to-SPIR-V compiler so that we can use GLSL in </a:t>
            </a:r>
            <a:r>
              <a:rPr lang="en-US" dirty="0" err="1">
                <a:solidFill>
                  <a:schemeClr val="bg1"/>
                </a:solidFill>
              </a:rPr>
              <a:t>WebGPU</a:t>
            </a:r>
            <a:endParaRPr lang="en-US" dirty="0">
              <a:solidFill>
                <a:schemeClr val="bg1"/>
              </a:solidFill>
            </a:endParaRPr>
          </a:p>
          <a:p>
            <a:pPr>
              <a:buClr>
                <a:schemeClr val="bg1"/>
              </a:buClr>
            </a:pPr>
            <a:r>
              <a:rPr lang="en-US" u="sng" dirty="0">
                <a:solidFill>
                  <a:schemeClr val="bg1"/>
                </a:solidFill>
              </a:rPr>
              <a:t>3d-view-controls</a:t>
            </a:r>
            <a:r>
              <a:rPr lang="en-US" dirty="0">
                <a:solidFill>
                  <a:schemeClr val="bg1"/>
                </a:solidFill>
              </a:rPr>
              <a:t> by </a:t>
            </a:r>
            <a:r>
              <a:rPr lang="en-US" dirty="0" err="1">
                <a:solidFill>
                  <a:schemeClr val="bg1"/>
                </a:solidFill>
              </a:rPr>
              <a:t>Mikola</a:t>
            </a:r>
            <a:r>
              <a:rPr lang="en-US" dirty="0">
                <a:solidFill>
                  <a:schemeClr val="bg1"/>
                </a:solidFill>
              </a:rPr>
              <a:t> Lysenko</a:t>
            </a:r>
          </a:p>
          <a:p>
            <a:pPr lvl="1">
              <a:buClr>
                <a:schemeClr val="bg1"/>
              </a:buClr>
            </a:pPr>
            <a:r>
              <a:rPr lang="en-US" dirty="0">
                <a:solidFill>
                  <a:schemeClr val="bg1"/>
                </a:solidFill>
              </a:rPr>
              <a:t>An easy-to-use 3D camera providing </a:t>
            </a:r>
            <a:r>
              <a:rPr lang="en-US" dirty="0" err="1">
                <a:solidFill>
                  <a:schemeClr val="bg1"/>
                </a:solidFill>
              </a:rPr>
              <a:t>ViewProjection</a:t>
            </a:r>
            <a:r>
              <a:rPr lang="en-US" dirty="0">
                <a:solidFill>
                  <a:schemeClr val="bg1"/>
                </a:solidFill>
              </a:rPr>
              <a:t> matrices</a:t>
            </a:r>
          </a:p>
          <a:p>
            <a:pPr>
              <a:buClr>
                <a:schemeClr val="bg1"/>
              </a:buClr>
            </a:pPr>
            <a:r>
              <a:rPr lang="en-US" dirty="0" err="1">
                <a:solidFill>
                  <a:schemeClr val="bg1"/>
                </a:solidFill>
              </a:rPr>
              <a:t>WebGPU</a:t>
            </a:r>
            <a:r>
              <a:rPr lang="en-US" dirty="0">
                <a:solidFill>
                  <a:schemeClr val="bg1"/>
                </a:solidFill>
              </a:rPr>
              <a:t> Renderer + Shaders</a:t>
            </a:r>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spTree>
    <p:extLst>
      <p:ext uri="{BB962C8B-B14F-4D97-AF65-F5344CB8AC3E}">
        <p14:creationId xmlns:p14="http://schemas.microsoft.com/office/powerpoint/2010/main" val="1482269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11</a:t>
            </a:fld>
            <a:endParaRPr lang="en-US" dirty="0"/>
          </a:p>
        </p:txBody>
      </p:sp>
      <p:sp>
        <p:nvSpPr>
          <p:cNvPr id="2" name="Title 1"/>
          <p:cNvSpPr>
            <a:spLocks noGrp="1"/>
          </p:cNvSpPr>
          <p:nvPr>
            <p:ph type="title"/>
          </p:nvPr>
        </p:nvSpPr>
        <p:spPr/>
        <p:txBody>
          <a:bodyPr>
            <a:normAutofit/>
          </a:bodyPr>
          <a:lstStyle/>
          <a:p>
            <a:r>
              <a:rPr lang="en-US" dirty="0">
                <a:solidFill>
                  <a:schemeClr val="accent3">
                    <a:lumMod val="60000"/>
                    <a:lumOff val="40000"/>
                  </a:schemeClr>
                </a:solidFill>
              </a:rPr>
              <a:t> Architecture</a:t>
            </a:r>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pic>
        <p:nvPicPr>
          <p:cNvPr id="7" name="Picture 6">
            <a:extLst>
              <a:ext uri="{FF2B5EF4-FFF2-40B4-BE49-F238E27FC236}">
                <a16:creationId xmlns:a16="http://schemas.microsoft.com/office/drawing/2014/main" id="{3EABC050-726D-40C8-B4F9-D6C38B470F1D}"/>
              </a:ext>
            </a:extLst>
          </p:cNvPr>
          <p:cNvPicPr>
            <a:picLocks noChangeAspect="1"/>
          </p:cNvPicPr>
          <p:nvPr/>
        </p:nvPicPr>
        <p:blipFill>
          <a:blip r:embed="rId3"/>
          <a:stretch>
            <a:fillRect/>
          </a:stretch>
        </p:blipFill>
        <p:spPr>
          <a:xfrm>
            <a:off x="246423" y="1185507"/>
            <a:ext cx="2185628" cy="3094737"/>
          </a:xfrm>
          <a:prstGeom prst="rect">
            <a:avLst/>
          </a:prstGeom>
        </p:spPr>
      </p:pic>
      <p:sp>
        <p:nvSpPr>
          <p:cNvPr id="8" name="TextBox 7">
            <a:extLst>
              <a:ext uri="{FF2B5EF4-FFF2-40B4-BE49-F238E27FC236}">
                <a16:creationId xmlns:a16="http://schemas.microsoft.com/office/drawing/2014/main" id="{BCACD3FA-FEAA-49E9-8EF8-416B428155D2}"/>
              </a:ext>
            </a:extLst>
          </p:cNvPr>
          <p:cNvSpPr txBox="1"/>
          <p:nvPr/>
        </p:nvSpPr>
        <p:spPr>
          <a:xfrm>
            <a:off x="133350" y="724575"/>
            <a:ext cx="3598101" cy="369332"/>
          </a:xfrm>
          <a:prstGeom prst="rect">
            <a:avLst/>
          </a:prstGeom>
          <a:noFill/>
        </p:spPr>
        <p:txBody>
          <a:bodyPr wrap="none" rtlCol="0">
            <a:spAutoFit/>
          </a:bodyPr>
          <a:lstStyle/>
          <a:p>
            <a:r>
              <a:rPr lang="en-US" dirty="0">
                <a:solidFill>
                  <a:schemeClr val="bg1"/>
                </a:solidFill>
              </a:rPr>
              <a:t>Implement </a:t>
            </a:r>
            <a:r>
              <a:rPr lang="en-US" dirty="0" err="1">
                <a:solidFill>
                  <a:schemeClr val="bg1"/>
                </a:solidFill>
              </a:rPr>
              <a:t>glTF</a:t>
            </a:r>
            <a:r>
              <a:rPr lang="en-US" dirty="0">
                <a:solidFill>
                  <a:schemeClr val="bg1"/>
                </a:solidFill>
              </a:rPr>
              <a:t> loader from scratch:</a:t>
            </a:r>
          </a:p>
        </p:txBody>
      </p:sp>
      <p:sp>
        <p:nvSpPr>
          <p:cNvPr id="9" name="TextBox 8">
            <a:extLst>
              <a:ext uri="{FF2B5EF4-FFF2-40B4-BE49-F238E27FC236}">
                <a16:creationId xmlns:a16="http://schemas.microsoft.com/office/drawing/2014/main" id="{4A835DEC-B2AE-4A82-96D7-647A1D1000B8}"/>
              </a:ext>
            </a:extLst>
          </p:cNvPr>
          <p:cNvSpPr txBox="1"/>
          <p:nvPr/>
        </p:nvSpPr>
        <p:spPr>
          <a:xfrm>
            <a:off x="4077575" y="791886"/>
            <a:ext cx="1882567" cy="369332"/>
          </a:xfrm>
          <a:prstGeom prst="rect">
            <a:avLst/>
          </a:prstGeom>
          <a:noFill/>
        </p:spPr>
        <p:txBody>
          <a:bodyPr wrap="none" rtlCol="0">
            <a:spAutoFit/>
          </a:bodyPr>
          <a:lstStyle/>
          <a:p>
            <a:r>
              <a:rPr lang="en-US" dirty="0">
                <a:solidFill>
                  <a:schemeClr val="bg1"/>
                </a:solidFill>
              </a:rPr>
              <a:t>Use </a:t>
            </a:r>
            <a:r>
              <a:rPr lang="en-US" dirty="0" err="1">
                <a:solidFill>
                  <a:schemeClr val="bg1"/>
                </a:solidFill>
              </a:rPr>
              <a:t>gl</a:t>
            </a:r>
            <a:r>
              <a:rPr lang="en-US" dirty="0">
                <a:solidFill>
                  <a:schemeClr val="bg1"/>
                </a:solidFill>
              </a:rPr>
              <a:t>-Transform: </a:t>
            </a:r>
          </a:p>
        </p:txBody>
      </p:sp>
      <p:sp>
        <p:nvSpPr>
          <p:cNvPr id="24" name="Rectangle 23">
            <a:extLst>
              <a:ext uri="{FF2B5EF4-FFF2-40B4-BE49-F238E27FC236}">
                <a16:creationId xmlns:a16="http://schemas.microsoft.com/office/drawing/2014/main" id="{E1AD95FD-72B9-4D1B-B858-AA9A1B0C9E14}"/>
              </a:ext>
            </a:extLst>
          </p:cNvPr>
          <p:cNvSpPr/>
          <p:nvPr/>
        </p:nvSpPr>
        <p:spPr>
          <a:xfrm rot="1163216">
            <a:off x="11328" y="2737963"/>
            <a:ext cx="3431452" cy="400110"/>
          </a:xfrm>
          <a:prstGeom prst="rect">
            <a:avLst/>
          </a:prstGeom>
          <a:noFill/>
        </p:spPr>
        <p:txBody>
          <a:bodyPr wrap="none" lIns="91440" tIns="45720" rIns="91440" bIns="45720">
            <a:spAutoFit/>
          </a:bodyPr>
          <a:lstStyle/>
          <a:p>
            <a:pPr algn="ctr"/>
            <a:r>
              <a:rPr 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“Don’t reinvent the wheel”</a:t>
            </a:r>
            <a:endParaRPr lang="en-US" sz="2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26" name="Picture 25">
            <a:extLst>
              <a:ext uri="{FF2B5EF4-FFF2-40B4-BE49-F238E27FC236}">
                <a16:creationId xmlns:a16="http://schemas.microsoft.com/office/drawing/2014/main" id="{0D98D614-955E-4773-B661-431A07DDAA6D}"/>
              </a:ext>
            </a:extLst>
          </p:cNvPr>
          <p:cNvPicPr>
            <a:picLocks noChangeAspect="1"/>
          </p:cNvPicPr>
          <p:nvPr/>
        </p:nvPicPr>
        <p:blipFill>
          <a:blip r:embed="rId4"/>
          <a:stretch>
            <a:fillRect/>
          </a:stretch>
        </p:blipFill>
        <p:spPr>
          <a:xfrm>
            <a:off x="3316402" y="1262388"/>
            <a:ext cx="4865506" cy="3670886"/>
          </a:xfrm>
          <a:prstGeom prst="rect">
            <a:avLst/>
          </a:prstGeom>
        </p:spPr>
      </p:pic>
    </p:spTree>
    <p:extLst>
      <p:ext uri="{BB962C8B-B14F-4D97-AF65-F5344CB8AC3E}">
        <p14:creationId xmlns:p14="http://schemas.microsoft.com/office/powerpoint/2010/main" val="172209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12</a:t>
            </a:fld>
            <a:endParaRPr lang="en-US" dirty="0"/>
          </a:p>
        </p:txBody>
      </p:sp>
      <p:sp>
        <p:nvSpPr>
          <p:cNvPr id="2" name="Title 1"/>
          <p:cNvSpPr>
            <a:spLocks noGrp="1"/>
          </p:cNvSpPr>
          <p:nvPr>
            <p:ph type="title"/>
          </p:nvPr>
        </p:nvSpPr>
        <p:spPr/>
        <p:txBody>
          <a:bodyPr>
            <a:normAutofit/>
          </a:bodyPr>
          <a:lstStyle/>
          <a:p>
            <a:r>
              <a:rPr lang="en-US" dirty="0">
                <a:solidFill>
                  <a:schemeClr val="accent3">
                    <a:lumMod val="60000"/>
                    <a:lumOff val="40000"/>
                  </a:schemeClr>
                </a:solidFill>
              </a:rPr>
              <a:t>Motivations</a:t>
            </a:r>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sp>
        <p:nvSpPr>
          <p:cNvPr id="17" name="TextBox 16">
            <a:extLst>
              <a:ext uri="{FF2B5EF4-FFF2-40B4-BE49-F238E27FC236}">
                <a16:creationId xmlns:a16="http://schemas.microsoft.com/office/drawing/2014/main" id="{2DEA281A-0E47-47DF-98D2-40151800E30C}"/>
              </a:ext>
            </a:extLst>
          </p:cNvPr>
          <p:cNvSpPr txBox="1"/>
          <p:nvPr/>
        </p:nvSpPr>
        <p:spPr>
          <a:xfrm>
            <a:off x="1354302" y="2418625"/>
            <a:ext cx="319318" cy="369332"/>
          </a:xfrm>
          <a:prstGeom prst="rect">
            <a:avLst/>
          </a:prstGeom>
          <a:noFill/>
        </p:spPr>
        <p:txBody>
          <a:bodyPr wrap="none" rtlCol="0">
            <a:spAutoFit/>
          </a:bodyPr>
          <a:lstStyle/>
          <a:p>
            <a:r>
              <a:rPr lang="en-US" dirty="0">
                <a:solidFill>
                  <a:schemeClr val="bg1"/>
                </a:solidFill>
              </a:rPr>
              <a:t>+</a:t>
            </a:r>
          </a:p>
        </p:txBody>
      </p:sp>
      <p:pic>
        <p:nvPicPr>
          <p:cNvPr id="26" name="Picture 25">
            <a:extLst>
              <a:ext uri="{FF2B5EF4-FFF2-40B4-BE49-F238E27FC236}">
                <a16:creationId xmlns:a16="http://schemas.microsoft.com/office/drawing/2014/main" id="{872088D7-45DE-4B55-9FC9-2C9AE008A619}"/>
              </a:ext>
            </a:extLst>
          </p:cNvPr>
          <p:cNvPicPr>
            <a:picLocks noChangeAspect="1"/>
          </p:cNvPicPr>
          <p:nvPr/>
        </p:nvPicPr>
        <p:blipFill>
          <a:blip r:embed="rId2"/>
          <a:stretch>
            <a:fillRect/>
          </a:stretch>
        </p:blipFill>
        <p:spPr>
          <a:xfrm>
            <a:off x="1741216" y="1825284"/>
            <a:ext cx="1127000" cy="1353562"/>
          </a:xfrm>
          <a:prstGeom prst="rect">
            <a:avLst/>
          </a:prstGeom>
        </p:spPr>
      </p:pic>
      <p:sp>
        <p:nvSpPr>
          <p:cNvPr id="27" name="TextBox 26">
            <a:extLst>
              <a:ext uri="{FF2B5EF4-FFF2-40B4-BE49-F238E27FC236}">
                <a16:creationId xmlns:a16="http://schemas.microsoft.com/office/drawing/2014/main" id="{C846F02D-73DC-47BC-931E-E4F2F1F9A015}"/>
              </a:ext>
            </a:extLst>
          </p:cNvPr>
          <p:cNvSpPr txBox="1"/>
          <p:nvPr/>
        </p:nvSpPr>
        <p:spPr>
          <a:xfrm>
            <a:off x="1739305" y="3266646"/>
            <a:ext cx="1125629" cy="369332"/>
          </a:xfrm>
          <a:prstGeom prst="rect">
            <a:avLst/>
          </a:prstGeom>
          <a:noFill/>
        </p:spPr>
        <p:txBody>
          <a:bodyPr wrap="none" rtlCol="0">
            <a:spAutoFit/>
          </a:bodyPr>
          <a:lstStyle/>
          <a:p>
            <a:r>
              <a:rPr lang="en-US" dirty="0">
                <a:solidFill>
                  <a:schemeClr val="bg1"/>
                </a:solidFill>
              </a:rPr>
              <a:t>Occlusion</a:t>
            </a:r>
          </a:p>
        </p:txBody>
      </p:sp>
      <p:pic>
        <p:nvPicPr>
          <p:cNvPr id="29" name="Picture 28">
            <a:extLst>
              <a:ext uri="{FF2B5EF4-FFF2-40B4-BE49-F238E27FC236}">
                <a16:creationId xmlns:a16="http://schemas.microsoft.com/office/drawing/2014/main" id="{2BA3AFC4-C34D-44C9-AFCF-E00E0642882D}"/>
              </a:ext>
            </a:extLst>
          </p:cNvPr>
          <p:cNvPicPr>
            <a:picLocks noChangeAspect="1"/>
          </p:cNvPicPr>
          <p:nvPr/>
        </p:nvPicPr>
        <p:blipFill>
          <a:blip r:embed="rId3"/>
          <a:stretch>
            <a:fillRect/>
          </a:stretch>
        </p:blipFill>
        <p:spPr>
          <a:xfrm>
            <a:off x="194612" y="1830775"/>
            <a:ext cx="1095916" cy="1296524"/>
          </a:xfrm>
          <a:prstGeom prst="rect">
            <a:avLst/>
          </a:prstGeom>
        </p:spPr>
      </p:pic>
      <p:sp>
        <p:nvSpPr>
          <p:cNvPr id="30" name="TextBox 29">
            <a:extLst>
              <a:ext uri="{FF2B5EF4-FFF2-40B4-BE49-F238E27FC236}">
                <a16:creationId xmlns:a16="http://schemas.microsoft.com/office/drawing/2014/main" id="{CBF34A3C-9CDB-4852-AB15-D6EBC1E29C3A}"/>
              </a:ext>
            </a:extLst>
          </p:cNvPr>
          <p:cNvSpPr txBox="1"/>
          <p:nvPr/>
        </p:nvSpPr>
        <p:spPr>
          <a:xfrm>
            <a:off x="256331" y="3239400"/>
            <a:ext cx="963918" cy="369332"/>
          </a:xfrm>
          <a:prstGeom prst="rect">
            <a:avLst/>
          </a:prstGeom>
          <a:noFill/>
        </p:spPr>
        <p:txBody>
          <a:bodyPr wrap="none" rtlCol="0">
            <a:spAutoFit/>
          </a:bodyPr>
          <a:lstStyle/>
          <a:p>
            <a:r>
              <a:rPr lang="en-US" dirty="0">
                <a:solidFill>
                  <a:schemeClr val="bg1"/>
                </a:solidFill>
              </a:rPr>
              <a:t>Emissive</a:t>
            </a:r>
          </a:p>
        </p:txBody>
      </p:sp>
      <p:pic>
        <p:nvPicPr>
          <p:cNvPr id="32" name="Picture 31">
            <a:extLst>
              <a:ext uri="{FF2B5EF4-FFF2-40B4-BE49-F238E27FC236}">
                <a16:creationId xmlns:a16="http://schemas.microsoft.com/office/drawing/2014/main" id="{CFD519E7-F9B9-45AD-BA6A-BB186AE8277E}"/>
              </a:ext>
            </a:extLst>
          </p:cNvPr>
          <p:cNvPicPr>
            <a:picLocks noChangeAspect="1"/>
          </p:cNvPicPr>
          <p:nvPr/>
        </p:nvPicPr>
        <p:blipFill>
          <a:blip r:embed="rId4"/>
          <a:stretch>
            <a:fillRect/>
          </a:stretch>
        </p:blipFill>
        <p:spPr>
          <a:xfrm>
            <a:off x="3315082" y="1873948"/>
            <a:ext cx="1180432" cy="1395604"/>
          </a:xfrm>
          <a:prstGeom prst="rect">
            <a:avLst/>
          </a:prstGeom>
        </p:spPr>
      </p:pic>
      <p:sp>
        <p:nvSpPr>
          <p:cNvPr id="33" name="TextBox 32">
            <a:extLst>
              <a:ext uri="{FF2B5EF4-FFF2-40B4-BE49-F238E27FC236}">
                <a16:creationId xmlns:a16="http://schemas.microsoft.com/office/drawing/2014/main" id="{96B290B4-CE77-4DCE-9C9A-8F8D4D6D8750}"/>
              </a:ext>
            </a:extLst>
          </p:cNvPr>
          <p:cNvSpPr txBox="1"/>
          <p:nvPr/>
        </p:nvSpPr>
        <p:spPr>
          <a:xfrm>
            <a:off x="2931990" y="2479037"/>
            <a:ext cx="319318" cy="369332"/>
          </a:xfrm>
          <a:prstGeom prst="rect">
            <a:avLst/>
          </a:prstGeom>
          <a:noFill/>
        </p:spPr>
        <p:txBody>
          <a:bodyPr wrap="none" rtlCol="0">
            <a:spAutoFit/>
          </a:bodyPr>
          <a:lstStyle/>
          <a:p>
            <a:r>
              <a:rPr lang="en-US" dirty="0">
                <a:solidFill>
                  <a:schemeClr val="bg1"/>
                </a:solidFill>
              </a:rPr>
              <a:t>+</a:t>
            </a:r>
          </a:p>
        </p:txBody>
      </p:sp>
      <p:sp>
        <p:nvSpPr>
          <p:cNvPr id="34" name="TextBox 33">
            <a:extLst>
              <a:ext uri="{FF2B5EF4-FFF2-40B4-BE49-F238E27FC236}">
                <a16:creationId xmlns:a16="http://schemas.microsoft.com/office/drawing/2014/main" id="{F942AF57-E5B3-43CF-B741-D98B1D69858E}"/>
              </a:ext>
            </a:extLst>
          </p:cNvPr>
          <p:cNvSpPr txBox="1"/>
          <p:nvPr/>
        </p:nvSpPr>
        <p:spPr>
          <a:xfrm>
            <a:off x="4537769" y="2519378"/>
            <a:ext cx="813043" cy="369332"/>
          </a:xfrm>
          <a:prstGeom prst="rect">
            <a:avLst/>
          </a:prstGeom>
          <a:noFill/>
        </p:spPr>
        <p:txBody>
          <a:bodyPr wrap="none" rtlCol="0">
            <a:spAutoFit/>
          </a:bodyPr>
          <a:lstStyle/>
          <a:p>
            <a:r>
              <a:rPr lang="en-US" dirty="0">
                <a:solidFill>
                  <a:schemeClr val="bg1"/>
                </a:solidFill>
              </a:rPr>
              <a:t>+… = </a:t>
            </a:r>
          </a:p>
        </p:txBody>
      </p:sp>
      <p:pic>
        <p:nvPicPr>
          <p:cNvPr id="36" name="Picture 35">
            <a:extLst>
              <a:ext uri="{FF2B5EF4-FFF2-40B4-BE49-F238E27FC236}">
                <a16:creationId xmlns:a16="http://schemas.microsoft.com/office/drawing/2014/main" id="{10039163-3FED-4751-B5D1-08D59151D8BA}"/>
              </a:ext>
            </a:extLst>
          </p:cNvPr>
          <p:cNvPicPr>
            <a:picLocks noChangeAspect="1"/>
          </p:cNvPicPr>
          <p:nvPr/>
        </p:nvPicPr>
        <p:blipFill>
          <a:blip r:embed="rId5"/>
          <a:stretch>
            <a:fillRect/>
          </a:stretch>
        </p:blipFill>
        <p:spPr>
          <a:xfrm>
            <a:off x="5337410" y="1894016"/>
            <a:ext cx="1215790" cy="1438165"/>
          </a:xfrm>
          <a:prstGeom prst="rect">
            <a:avLst/>
          </a:prstGeom>
        </p:spPr>
      </p:pic>
      <p:sp>
        <p:nvSpPr>
          <p:cNvPr id="37" name="TextBox 36">
            <a:extLst>
              <a:ext uri="{FF2B5EF4-FFF2-40B4-BE49-F238E27FC236}">
                <a16:creationId xmlns:a16="http://schemas.microsoft.com/office/drawing/2014/main" id="{01875EE5-B710-4FC3-873E-B4C31EA4F099}"/>
              </a:ext>
            </a:extLst>
          </p:cNvPr>
          <p:cNvSpPr txBox="1"/>
          <p:nvPr/>
        </p:nvSpPr>
        <p:spPr>
          <a:xfrm>
            <a:off x="2997475" y="3332181"/>
            <a:ext cx="1946815" cy="369332"/>
          </a:xfrm>
          <a:prstGeom prst="rect">
            <a:avLst/>
          </a:prstGeom>
          <a:noFill/>
        </p:spPr>
        <p:txBody>
          <a:bodyPr wrap="none" rtlCol="0">
            <a:spAutoFit/>
          </a:bodyPr>
          <a:lstStyle/>
          <a:p>
            <a:r>
              <a:rPr lang="en-US" dirty="0">
                <a:solidFill>
                  <a:schemeClr val="bg1"/>
                </a:solidFill>
              </a:rPr>
              <a:t>Normal Geometry</a:t>
            </a:r>
          </a:p>
        </p:txBody>
      </p:sp>
      <p:sp>
        <p:nvSpPr>
          <p:cNvPr id="19" name="TextBox 18">
            <a:extLst>
              <a:ext uri="{FF2B5EF4-FFF2-40B4-BE49-F238E27FC236}">
                <a16:creationId xmlns:a16="http://schemas.microsoft.com/office/drawing/2014/main" id="{9EF75DCC-5EDB-422B-869B-E25312F3A8E6}"/>
              </a:ext>
            </a:extLst>
          </p:cNvPr>
          <p:cNvSpPr txBox="1"/>
          <p:nvPr/>
        </p:nvSpPr>
        <p:spPr>
          <a:xfrm>
            <a:off x="226513" y="880698"/>
            <a:ext cx="8690973"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Explore a new, low-level Graphics API (</a:t>
            </a:r>
            <a:r>
              <a:rPr lang="en-US" dirty="0" err="1">
                <a:solidFill>
                  <a:schemeClr val="bg1"/>
                </a:solidFill>
              </a:rPr>
              <a:t>WebGPU</a:t>
            </a:r>
            <a:r>
              <a:rPr lang="en-US" dirty="0">
                <a:solidFill>
                  <a:schemeClr val="bg1"/>
                </a:solidFill>
              </a:rPr>
              <a:t>) and a fast, efficient 3D transmission format (</a:t>
            </a:r>
            <a:r>
              <a:rPr lang="en-US" dirty="0" err="1">
                <a:solidFill>
                  <a:schemeClr val="bg1"/>
                </a:solidFill>
              </a:rPr>
              <a:t>glTF</a:t>
            </a:r>
            <a:r>
              <a:rPr lang="en-US" dirty="0">
                <a:solidFill>
                  <a:schemeClr val="bg1"/>
                </a:solidFill>
              </a:rPr>
              <a:t> 2.0)</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Contribute to </a:t>
            </a:r>
            <a:r>
              <a:rPr lang="en-US" dirty="0" err="1">
                <a:solidFill>
                  <a:schemeClr val="bg1"/>
                </a:solidFill>
              </a:rPr>
              <a:t>glTF</a:t>
            </a:r>
            <a:r>
              <a:rPr lang="en-US" dirty="0">
                <a:solidFill>
                  <a:schemeClr val="bg1"/>
                </a:solidFill>
              </a:rPr>
              <a:t> and </a:t>
            </a:r>
            <a:r>
              <a:rPr lang="en-US" dirty="0" err="1">
                <a:solidFill>
                  <a:schemeClr val="bg1"/>
                </a:solidFill>
              </a:rPr>
              <a:t>WebGPU’s</a:t>
            </a:r>
            <a:r>
              <a:rPr lang="en-US" dirty="0">
                <a:solidFill>
                  <a:schemeClr val="bg1"/>
                </a:solidFill>
              </a:rPr>
              <a:t> open-source community</a:t>
            </a:r>
          </a:p>
          <a:p>
            <a:pPr marL="285750" indent="-285750">
              <a:buFont typeface="Arial" panose="020B0604020202020204" pitchFamily="34" charset="0"/>
              <a:buChar char="•"/>
            </a:pPr>
            <a:r>
              <a:rPr lang="en-US" dirty="0">
                <a:solidFill>
                  <a:schemeClr val="bg1"/>
                </a:solidFill>
              </a:rPr>
              <a:t>Create a fun, challenging, and rewarding project</a:t>
            </a:r>
          </a:p>
          <a:p>
            <a:endParaRPr lang="en-US" dirty="0">
              <a:solidFill>
                <a:schemeClr val="bg1"/>
              </a:solidFill>
            </a:endParaRPr>
          </a:p>
        </p:txBody>
      </p:sp>
      <p:sp>
        <p:nvSpPr>
          <p:cNvPr id="22" name="TextBox 21">
            <a:extLst>
              <a:ext uri="{FF2B5EF4-FFF2-40B4-BE49-F238E27FC236}">
                <a16:creationId xmlns:a16="http://schemas.microsoft.com/office/drawing/2014/main" id="{13677C8B-E1B2-45F2-9DD7-87D11A0D9776}"/>
              </a:ext>
            </a:extLst>
          </p:cNvPr>
          <p:cNvSpPr txBox="1"/>
          <p:nvPr/>
        </p:nvSpPr>
        <p:spPr>
          <a:xfrm>
            <a:off x="5556534" y="3411445"/>
            <a:ext cx="631904" cy="369332"/>
          </a:xfrm>
          <a:prstGeom prst="rect">
            <a:avLst/>
          </a:prstGeom>
          <a:noFill/>
        </p:spPr>
        <p:txBody>
          <a:bodyPr wrap="none" rtlCol="0">
            <a:spAutoFit/>
          </a:bodyPr>
          <a:lstStyle/>
          <a:p>
            <a:r>
              <a:rPr lang="en-US" dirty="0">
                <a:solidFill>
                  <a:schemeClr val="bg1"/>
                </a:solidFill>
              </a:rPr>
              <a:t>Goal</a:t>
            </a:r>
          </a:p>
        </p:txBody>
      </p:sp>
    </p:spTree>
    <p:extLst>
      <p:ext uri="{BB962C8B-B14F-4D97-AF65-F5344CB8AC3E}">
        <p14:creationId xmlns:p14="http://schemas.microsoft.com/office/powerpoint/2010/main" val="74470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13</a:t>
            </a:fld>
            <a:endParaRPr lang="en-US" dirty="0"/>
          </a:p>
        </p:txBody>
      </p:sp>
      <p:sp>
        <p:nvSpPr>
          <p:cNvPr id="2" name="Title 1"/>
          <p:cNvSpPr>
            <a:spLocks noGrp="1"/>
          </p:cNvSpPr>
          <p:nvPr>
            <p:ph type="title"/>
          </p:nvPr>
        </p:nvSpPr>
        <p:spPr/>
        <p:txBody>
          <a:bodyPr>
            <a:normAutofit/>
          </a:bodyPr>
          <a:lstStyle/>
          <a:p>
            <a:r>
              <a:rPr lang="en-US" dirty="0">
                <a:solidFill>
                  <a:schemeClr val="accent3">
                    <a:lumMod val="60000"/>
                    <a:lumOff val="40000"/>
                  </a:schemeClr>
                </a:solidFill>
              </a:rPr>
              <a:t> </a:t>
            </a:r>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pic>
        <p:nvPicPr>
          <p:cNvPr id="9" name="Picture 8">
            <a:extLst>
              <a:ext uri="{FF2B5EF4-FFF2-40B4-BE49-F238E27FC236}">
                <a16:creationId xmlns:a16="http://schemas.microsoft.com/office/drawing/2014/main" id="{08E1B2BF-6C19-4907-BAF1-113D7E10F1E7}"/>
              </a:ext>
            </a:extLst>
          </p:cNvPr>
          <p:cNvPicPr>
            <a:picLocks noChangeAspect="1"/>
          </p:cNvPicPr>
          <p:nvPr/>
        </p:nvPicPr>
        <p:blipFill>
          <a:blip r:embed="rId3"/>
          <a:stretch>
            <a:fillRect/>
          </a:stretch>
        </p:blipFill>
        <p:spPr>
          <a:xfrm>
            <a:off x="163889" y="2688129"/>
            <a:ext cx="2970919" cy="462506"/>
          </a:xfrm>
          <a:prstGeom prst="rect">
            <a:avLst/>
          </a:prstGeom>
        </p:spPr>
      </p:pic>
      <p:pic>
        <p:nvPicPr>
          <p:cNvPr id="12" name="Picture 11">
            <a:extLst>
              <a:ext uri="{FF2B5EF4-FFF2-40B4-BE49-F238E27FC236}">
                <a16:creationId xmlns:a16="http://schemas.microsoft.com/office/drawing/2014/main" id="{FDA268C6-B7C6-45FE-9871-EFD3022029DF}"/>
              </a:ext>
            </a:extLst>
          </p:cNvPr>
          <p:cNvPicPr>
            <a:picLocks noChangeAspect="1"/>
          </p:cNvPicPr>
          <p:nvPr/>
        </p:nvPicPr>
        <p:blipFill>
          <a:blip r:embed="rId4"/>
          <a:stretch>
            <a:fillRect/>
          </a:stretch>
        </p:blipFill>
        <p:spPr>
          <a:xfrm>
            <a:off x="163889" y="1344586"/>
            <a:ext cx="4146763" cy="698536"/>
          </a:xfrm>
          <a:prstGeom prst="rect">
            <a:avLst/>
          </a:prstGeom>
        </p:spPr>
      </p:pic>
      <p:pic>
        <p:nvPicPr>
          <p:cNvPr id="14" name="Picture 13">
            <a:extLst>
              <a:ext uri="{FF2B5EF4-FFF2-40B4-BE49-F238E27FC236}">
                <a16:creationId xmlns:a16="http://schemas.microsoft.com/office/drawing/2014/main" id="{5E55534F-20AF-4030-8369-FD5E8E7C49EC}"/>
              </a:ext>
            </a:extLst>
          </p:cNvPr>
          <p:cNvPicPr>
            <a:picLocks noChangeAspect="1"/>
          </p:cNvPicPr>
          <p:nvPr/>
        </p:nvPicPr>
        <p:blipFill>
          <a:blip r:embed="rId5"/>
          <a:stretch>
            <a:fillRect/>
          </a:stretch>
        </p:blipFill>
        <p:spPr>
          <a:xfrm>
            <a:off x="172391" y="3965946"/>
            <a:ext cx="4172013" cy="523485"/>
          </a:xfrm>
          <a:prstGeom prst="rect">
            <a:avLst/>
          </a:prstGeom>
        </p:spPr>
      </p:pic>
      <p:sp>
        <p:nvSpPr>
          <p:cNvPr id="15" name="TextBox 14">
            <a:extLst>
              <a:ext uri="{FF2B5EF4-FFF2-40B4-BE49-F238E27FC236}">
                <a16:creationId xmlns:a16="http://schemas.microsoft.com/office/drawing/2014/main" id="{A45FD6A5-231E-490F-80A1-68611DFBB9A4}"/>
              </a:ext>
            </a:extLst>
          </p:cNvPr>
          <p:cNvSpPr txBox="1"/>
          <p:nvPr/>
        </p:nvSpPr>
        <p:spPr>
          <a:xfrm>
            <a:off x="92963" y="2219808"/>
            <a:ext cx="781945" cy="369332"/>
          </a:xfrm>
          <a:prstGeom prst="rect">
            <a:avLst/>
          </a:prstGeom>
          <a:noFill/>
        </p:spPr>
        <p:txBody>
          <a:bodyPr wrap="none" rtlCol="0">
            <a:spAutoFit/>
          </a:bodyPr>
          <a:lstStyle/>
          <a:p>
            <a:r>
              <a:rPr lang="en-US" dirty="0">
                <a:solidFill>
                  <a:schemeClr val="bg1"/>
                </a:solidFill>
              </a:rPr>
              <a:t>GLSL: </a:t>
            </a:r>
          </a:p>
        </p:txBody>
      </p:sp>
      <p:sp>
        <p:nvSpPr>
          <p:cNvPr id="16" name="TextBox 15">
            <a:extLst>
              <a:ext uri="{FF2B5EF4-FFF2-40B4-BE49-F238E27FC236}">
                <a16:creationId xmlns:a16="http://schemas.microsoft.com/office/drawing/2014/main" id="{F50FFDF3-D675-448F-80F2-614063B98DB3}"/>
              </a:ext>
            </a:extLst>
          </p:cNvPr>
          <p:cNvSpPr txBox="1"/>
          <p:nvPr/>
        </p:nvSpPr>
        <p:spPr>
          <a:xfrm>
            <a:off x="92963" y="3463917"/>
            <a:ext cx="1686808" cy="369332"/>
          </a:xfrm>
          <a:prstGeom prst="rect">
            <a:avLst/>
          </a:prstGeom>
          <a:noFill/>
        </p:spPr>
        <p:txBody>
          <a:bodyPr wrap="none" rtlCol="0">
            <a:spAutoFit/>
          </a:bodyPr>
          <a:lstStyle/>
          <a:p>
            <a:r>
              <a:rPr lang="en-US" dirty="0">
                <a:solidFill>
                  <a:schemeClr val="bg1"/>
                </a:solidFill>
              </a:rPr>
              <a:t>GLSL (WebGL):</a:t>
            </a:r>
          </a:p>
        </p:txBody>
      </p:sp>
      <p:sp>
        <p:nvSpPr>
          <p:cNvPr id="17" name="TextBox 16">
            <a:extLst>
              <a:ext uri="{FF2B5EF4-FFF2-40B4-BE49-F238E27FC236}">
                <a16:creationId xmlns:a16="http://schemas.microsoft.com/office/drawing/2014/main" id="{1DFD605A-F22E-4F07-8B7B-0F6A5F709F1C}"/>
              </a:ext>
            </a:extLst>
          </p:cNvPr>
          <p:cNvSpPr txBox="1"/>
          <p:nvPr/>
        </p:nvSpPr>
        <p:spPr>
          <a:xfrm>
            <a:off x="92963" y="876265"/>
            <a:ext cx="908582" cy="369332"/>
          </a:xfrm>
          <a:prstGeom prst="rect">
            <a:avLst/>
          </a:prstGeom>
          <a:noFill/>
        </p:spPr>
        <p:txBody>
          <a:bodyPr wrap="none" rtlCol="0">
            <a:spAutoFit/>
          </a:bodyPr>
          <a:lstStyle/>
          <a:p>
            <a:r>
              <a:rPr lang="en-US" dirty="0">
                <a:solidFill>
                  <a:schemeClr val="bg1"/>
                </a:solidFill>
              </a:rPr>
              <a:t>WGSL: </a:t>
            </a:r>
          </a:p>
        </p:txBody>
      </p:sp>
      <p:sp>
        <p:nvSpPr>
          <p:cNvPr id="24" name="TextBox 23">
            <a:extLst>
              <a:ext uri="{FF2B5EF4-FFF2-40B4-BE49-F238E27FC236}">
                <a16:creationId xmlns:a16="http://schemas.microsoft.com/office/drawing/2014/main" id="{107642FC-ABDD-4678-B22E-E30F8CD1E14B}"/>
              </a:ext>
            </a:extLst>
          </p:cNvPr>
          <p:cNvSpPr txBox="1"/>
          <p:nvPr/>
        </p:nvSpPr>
        <p:spPr>
          <a:xfrm>
            <a:off x="5265468" y="1537184"/>
            <a:ext cx="2037737" cy="369332"/>
          </a:xfrm>
          <a:prstGeom prst="rect">
            <a:avLst/>
          </a:prstGeom>
          <a:noFill/>
        </p:spPr>
        <p:txBody>
          <a:bodyPr wrap="none" rtlCol="0">
            <a:spAutoFit/>
          </a:bodyPr>
          <a:lstStyle/>
          <a:p>
            <a:r>
              <a:rPr lang="en-US" dirty="0">
                <a:solidFill>
                  <a:schemeClr val="bg1"/>
                </a:solidFill>
              </a:rPr>
              <a:t>Higher Complexity</a:t>
            </a:r>
          </a:p>
        </p:txBody>
      </p:sp>
      <p:sp>
        <p:nvSpPr>
          <p:cNvPr id="25" name="TextBox 24">
            <a:extLst>
              <a:ext uri="{FF2B5EF4-FFF2-40B4-BE49-F238E27FC236}">
                <a16:creationId xmlns:a16="http://schemas.microsoft.com/office/drawing/2014/main" id="{FD083EEA-552C-4985-9F54-957B84517398}"/>
              </a:ext>
            </a:extLst>
          </p:cNvPr>
          <p:cNvSpPr txBox="1"/>
          <p:nvPr/>
        </p:nvSpPr>
        <p:spPr>
          <a:xfrm>
            <a:off x="6232022" y="2256265"/>
            <a:ext cx="1635512" cy="2031325"/>
          </a:xfrm>
          <a:prstGeom prst="rect">
            <a:avLst/>
          </a:prstGeom>
          <a:noFill/>
        </p:spPr>
        <p:txBody>
          <a:bodyPr wrap="none" rtlCol="0">
            <a:spAutoFit/>
          </a:bodyPr>
          <a:lstStyle/>
          <a:p>
            <a:r>
              <a:rPr lang="en-US" dirty="0">
                <a:solidFill>
                  <a:schemeClr val="bg1"/>
                </a:solidFill>
              </a:rPr>
              <a:t>WGSL</a:t>
            </a:r>
          </a:p>
          <a:p>
            <a:endParaRPr lang="en-US" dirty="0">
              <a:solidFill>
                <a:schemeClr val="bg1"/>
              </a:solidFill>
            </a:endParaRPr>
          </a:p>
          <a:p>
            <a:endParaRPr lang="en-US" dirty="0">
              <a:solidFill>
                <a:schemeClr val="bg1"/>
              </a:solidFill>
            </a:endParaRPr>
          </a:p>
          <a:p>
            <a:r>
              <a:rPr lang="en-US" dirty="0">
                <a:solidFill>
                  <a:schemeClr val="bg1"/>
                </a:solidFill>
              </a:rPr>
              <a:t>GLSL </a:t>
            </a:r>
          </a:p>
          <a:p>
            <a:endParaRPr lang="en-US" dirty="0">
              <a:solidFill>
                <a:schemeClr val="bg1"/>
              </a:solidFill>
            </a:endParaRPr>
          </a:p>
          <a:p>
            <a:endParaRPr lang="en-US" dirty="0">
              <a:solidFill>
                <a:schemeClr val="bg1"/>
              </a:solidFill>
            </a:endParaRPr>
          </a:p>
          <a:p>
            <a:r>
              <a:rPr lang="en-US" dirty="0">
                <a:solidFill>
                  <a:schemeClr val="bg1"/>
                </a:solidFill>
              </a:rPr>
              <a:t>GLSL (WebGL)</a:t>
            </a:r>
          </a:p>
        </p:txBody>
      </p:sp>
      <p:cxnSp>
        <p:nvCxnSpPr>
          <p:cNvPr id="36" name="Straight Arrow Connector 35">
            <a:extLst>
              <a:ext uri="{FF2B5EF4-FFF2-40B4-BE49-F238E27FC236}">
                <a16:creationId xmlns:a16="http://schemas.microsoft.com/office/drawing/2014/main" id="{D0EF4610-8CA3-444B-B8AC-B8614CA78F15}"/>
              </a:ext>
            </a:extLst>
          </p:cNvPr>
          <p:cNvCxnSpPr>
            <a:cxnSpLocks/>
          </p:cNvCxnSpPr>
          <p:nvPr/>
        </p:nvCxnSpPr>
        <p:spPr>
          <a:xfrm flipH="1">
            <a:off x="6931369" y="2426409"/>
            <a:ext cx="236817" cy="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ED87A210-7F32-4F7D-8A75-8F485580B5C1}"/>
              </a:ext>
            </a:extLst>
          </p:cNvPr>
          <p:cNvCxnSpPr>
            <a:cxnSpLocks/>
          </p:cNvCxnSpPr>
          <p:nvPr/>
        </p:nvCxnSpPr>
        <p:spPr>
          <a:xfrm flipH="1" flipV="1">
            <a:off x="6832013" y="3243796"/>
            <a:ext cx="336173" cy="999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7A3365B-A00A-4A85-88C4-5C86EEB1F751}"/>
              </a:ext>
            </a:extLst>
          </p:cNvPr>
          <p:cNvCxnSpPr>
            <a:cxnSpLocks/>
          </p:cNvCxnSpPr>
          <p:nvPr/>
        </p:nvCxnSpPr>
        <p:spPr>
          <a:xfrm>
            <a:off x="7168186" y="2402588"/>
            <a:ext cx="2690" cy="860891"/>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08BFCC5-ACB9-46FE-9C91-C034DED2A16A}"/>
              </a:ext>
            </a:extLst>
          </p:cNvPr>
          <p:cNvCxnSpPr/>
          <p:nvPr/>
        </p:nvCxnSpPr>
        <p:spPr>
          <a:xfrm flipH="1" flipV="1">
            <a:off x="6232022" y="1962595"/>
            <a:ext cx="42333" cy="27008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6" name="TextBox 45">
            <a:extLst>
              <a:ext uri="{FF2B5EF4-FFF2-40B4-BE49-F238E27FC236}">
                <a16:creationId xmlns:a16="http://schemas.microsoft.com/office/drawing/2014/main" id="{2D35529F-D12A-41AE-B193-772AC76E56DB}"/>
              </a:ext>
            </a:extLst>
          </p:cNvPr>
          <p:cNvSpPr txBox="1"/>
          <p:nvPr/>
        </p:nvSpPr>
        <p:spPr>
          <a:xfrm>
            <a:off x="7119180" y="2616637"/>
            <a:ext cx="2153090" cy="369332"/>
          </a:xfrm>
          <a:prstGeom prst="rect">
            <a:avLst/>
          </a:prstGeom>
          <a:noFill/>
        </p:spPr>
        <p:txBody>
          <a:bodyPr wrap="none" rtlCol="0">
            <a:spAutoFit/>
          </a:bodyPr>
          <a:lstStyle/>
          <a:p>
            <a:r>
              <a:rPr lang="en-US" dirty="0">
                <a:solidFill>
                  <a:srgbClr val="92D050"/>
                </a:solidFill>
              </a:rPr>
              <a:t>Conversion is doable</a:t>
            </a:r>
          </a:p>
        </p:txBody>
      </p:sp>
      <p:cxnSp>
        <p:nvCxnSpPr>
          <p:cNvPr id="51" name="Straight Arrow Connector 50">
            <a:extLst>
              <a:ext uri="{FF2B5EF4-FFF2-40B4-BE49-F238E27FC236}">
                <a16:creationId xmlns:a16="http://schemas.microsoft.com/office/drawing/2014/main" id="{B764B8B7-A5BA-45EE-9A6F-C3752E33076D}"/>
              </a:ext>
            </a:extLst>
          </p:cNvPr>
          <p:cNvCxnSpPr>
            <a:cxnSpLocks/>
          </p:cNvCxnSpPr>
          <p:nvPr/>
        </p:nvCxnSpPr>
        <p:spPr>
          <a:xfrm>
            <a:off x="5155200" y="2489430"/>
            <a:ext cx="8267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BF0A8A54-0B32-4FFA-B316-45A16ECF5E71}"/>
              </a:ext>
            </a:extLst>
          </p:cNvPr>
          <p:cNvCxnSpPr/>
          <p:nvPr/>
        </p:nvCxnSpPr>
        <p:spPr>
          <a:xfrm>
            <a:off x="5597134" y="3271928"/>
            <a:ext cx="587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9ACF5699-AEB8-41E0-8CDF-2FE6251C4E2A}"/>
              </a:ext>
            </a:extLst>
          </p:cNvPr>
          <p:cNvCxnSpPr/>
          <p:nvPr/>
        </p:nvCxnSpPr>
        <p:spPr>
          <a:xfrm>
            <a:off x="5597134" y="3271928"/>
            <a:ext cx="0" cy="7816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666458E5-EBDC-426B-8761-18B4FE6A7B72}"/>
              </a:ext>
            </a:extLst>
          </p:cNvPr>
          <p:cNvCxnSpPr/>
          <p:nvPr/>
        </p:nvCxnSpPr>
        <p:spPr>
          <a:xfrm>
            <a:off x="5597134" y="4053541"/>
            <a:ext cx="587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D863020B-4D09-41D6-8D3D-380BCC943864}"/>
              </a:ext>
            </a:extLst>
          </p:cNvPr>
          <p:cNvSpPr txBox="1"/>
          <p:nvPr/>
        </p:nvSpPr>
        <p:spPr>
          <a:xfrm>
            <a:off x="2765506" y="3021142"/>
            <a:ext cx="2476897" cy="369332"/>
          </a:xfrm>
          <a:prstGeom prst="rect">
            <a:avLst/>
          </a:prstGeom>
          <a:noFill/>
        </p:spPr>
        <p:txBody>
          <a:bodyPr wrap="none" rtlCol="0">
            <a:spAutoFit/>
          </a:bodyPr>
          <a:lstStyle/>
          <a:p>
            <a:r>
              <a:rPr lang="en-US" dirty="0">
                <a:solidFill>
                  <a:schemeClr val="accent1"/>
                </a:solidFill>
              </a:rPr>
              <a:t>Conversion is nontrivial </a:t>
            </a:r>
          </a:p>
        </p:txBody>
      </p:sp>
      <p:cxnSp>
        <p:nvCxnSpPr>
          <p:cNvPr id="5" name="Straight Connector 4">
            <a:extLst>
              <a:ext uri="{FF2B5EF4-FFF2-40B4-BE49-F238E27FC236}">
                <a16:creationId xmlns:a16="http://schemas.microsoft.com/office/drawing/2014/main" id="{40AFDF76-B280-4E09-A122-727882526FD8}"/>
              </a:ext>
            </a:extLst>
          </p:cNvPr>
          <p:cNvCxnSpPr/>
          <p:nvPr/>
        </p:nvCxnSpPr>
        <p:spPr>
          <a:xfrm flipH="1">
            <a:off x="5155200" y="4053541"/>
            <a:ext cx="44193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C48C397-E8F0-4A55-B10F-B677C49BABD4}"/>
              </a:ext>
            </a:extLst>
          </p:cNvPr>
          <p:cNvCxnSpPr/>
          <p:nvPr/>
        </p:nvCxnSpPr>
        <p:spPr>
          <a:xfrm flipV="1">
            <a:off x="5155200" y="2458800"/>
            <a:ext cx="0" cy="159474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039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14</a:t>
            </a:fld>
            <a:endParaRPr lang="en-US" dirty="0"/>
          </a:p>
        </p:txBody>
      </p:sp>
      <p:sp>
        <p:nvSpPr>
          <p:cNvPr id="2" name="Title 1"/>
          <p:cNvSpPr>
            <a:spLocks noGrp="1"/>
          </p:cNvSpPr>
          <p:nvPr>
            <p:ph type="title"/>
          </p:nvPr>
        </p:nvSpPr>
        <p:spPr/>
        <p:txBody>
          <a:bodyPr>
            <a:normAutofit/>
          </a:bodyPr>
          <a:lstStyle/>
          <a:p>
            <a:r>
              <a:rPr lang="en-US" dirty="0">
                <a:solidFill>
                  <a:schemeClr val="accent3">
                    <a:lumMod val="60000"/>
                    <a:lumOff val="40000"/>
                  </a:schemeClr>
                </a:solidFill>
              </a:rPr>
              <a:t> WGSL vs GLSL vs GLSL (WebGL)</a:t>
            </a:r>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pic>
        <p:nvPicPr>
          <p:cNvPr id="9" name="Picture 8">
            <a:extLst>
              <a:ext uri="{FF2B5EF4-FFF2-40B4-BE49-F238E27FC236}">
                <a16:creationId xmlns:a16="http://schemas.microsoft.com/office/drawing/2014/main" id="{08E1B2BF-6C19-4907-BAF1-113D7E10F1E7}"/>
              </a:ext>
            </a:extLst>
          </p:cNvPr>
          <p:cNvPicPr>
            <a:picLocks noChangeAspect="1"/>
          </p:cNvPicPr>
          <p:nvPr/>
        </p:nvPicPr>
        <p:blipFill>
          <a:blip r:embed="rId3"/>
          <a:stretch>
            <a:fillRect/>
          </a:stretch>
        </p:blipFill>
        <p:spPr>
          <a:xfrm>
            <a:off x="2295089" y="2527019"/>
            <a:ext cx="5346300" cy="832300"/>
          </a:xfrm>
          <a:prstGeom prst="rect">
            <a:avLst/>
          </a:prstGeom>
        </p:spPr>
      </p:pic>
      <p:pic>
        <p:nvPicPr>
          <p:cNvPr id="12" name="Picture 11">
            <a:extLst>
              <a:ext uri="{FF2B5EF4-FFF2-40B4-BE49-F238E27FC236}">
                <a16:creationId xmlns:a16="http://schemas.microsoft.com/office/drawing/2014/main" id="{FDA268C6-B7C6-45FE-9871-EFD3022029DF}"/>
              </a:ext>
            </a:extLst>
          </p:cNvPr>
          <p:cNvPicPr>
            <a:picLocks noChangeAspect="1"/>
          </p:cNvPicPr>
          <p:nvPr/>
        </p:nvPicPr>
        <p:blipFill>
          <a:blip r:embed="rId4"/>
          <a:stretch>
            <a:fillRect/>
          </a:stretch>
        </p:blipFill>
        <p:spPr>
          <a:xfrm>
            <a:off x="2114969" y="1114800"/>
            <a:ext cx="5644489" cy="950833"/>
          </a:xfrm>
          <a:prstGeom prst="rect">
            <a:avLst/>
          </a:prstGeom>
        </p:spPr>
      </p:pic>
      <p:pic>
        <p:nvPicPr>
          <p:cNvPr id="14" name="Picture 13">
            <a:extLst>
              <a:ext uri="{FF2B5EF4-FFF2-40B4-BE49-F238E27FC236}">
                <a16:creationId xmlns:a16="http://schemas.microsoft.com/office/drawing/2014/main" id="{5E55534F-20AF-4030-8369-FD5E8E7C49EC}"/>
              </a:ext>
            </a:extLst>
          </p:cNvPr>
          <p:cNvPicPr>
            <a:picLocks noChangeAspect="1"/>
          </p:cNvPicPr>
          <p:nvPr/>
        </p:nvPicPr>
        <p:blipFill>
          <a:blip r:embed="rId5"/>
          <a:stretch>
            <a:fillRect/>
          </a:stretch>
        </p:blipFill>
        <p:spPr>
          <a:xfrm>
            <a:off x="2231641" y="3920105"/>
            <a:ext cx="5527817" cy="693605"/>
          </a:xfrm>
          <a:prstGeom prst="rect">
            <a:avLst/>
          </a:prstGeom>
        </p:spPr>
      </p:pic>
      <p:sp>
        <p:nvSpPr>
          <p:cNvPr id="15" name="TextBox 14">
            <a:extLst>
              <a:ext uri="{FF2B5EF4-FFF2-40B4-BE49-F238E27FC236}">
                <a16:creationId xmlns:a16="http://schemas.microsoft.com/office/drawing/2014/main" id="{A45FD6A5-231E-490F-80A1-68611DFBB9A4}"/>
              </a:ext>
            </a:extLst>
          </p:cNvPr>
          <p:cNvSpPr txBox="1"/>
          <p:nvPr/>
        </p:nvSpPr>
        <p:spPr>
          <a:xfrm>
            <a:off x="4735376" y="2153523"/>
            <a:ext cx="781945" cy="369332"/>
          </a:xfrm>
          <a:prstGeom prst="rect">
            <a:avLst/>
          </a:prstGeom>
          <a:noFill/>
        </p:spPr>
        <p:txBody>
          <a:bodyPr wrap="none" rtlCol="0">
            <a:spAutoFit/>
          </a:bodyPr>
          <a:lstStyle/>
          <a:p>
            <a:r>
              <a:rPr lang="en-US" dirty="0">
                <a:solidFill>
                  <a:schemeClr val="bg1"/>
                </a:solidFill>
              </a:rPr>
              <a:t>GLSL: </a:t>
            </a:r>
          </a:p>
        </p:txBody>
      </p:sp>
      <p:sp>
        <p:nvSpPr>
          <p:cNvPr id="16" name="TextBox 15">
            <a:extLst>
              <a:ext uri="{FF2B5EF4-FFF2-40B4-BE49-F238E27FC236}">
                <a16:creationId xmlns:a16="http://schemas.microsoft.com/office/drawing/2014/main" id="{F50FFDF3-D675-448F-80F2-614063B98DB3}"/>
              </a:ext>
            </a:extLst>
          </p:cNvPr>
          <p:cNvSpPr txBox="1"/>
          <p:nvPr/>
        </p:nvSpPr>
        <p:spPr>
          <a:xfrm>
            <a:off x="4331814" y="3475422"/>
            <a:ext cx="1686808" cy="369332"/>
          </a:xfrm>
          <a:prstGeom prst="rect">
            <a:avLst/>
          </a:prstGeom>
          <a:noFill/>
        </p:spPr>
        <p:txBody>
          <a:bodyPr wrap="none" rtlCol="0">
            <a:spAutoFit/>
          </a:bodyPr>
          <a:lstStyle/>
          <a:p>
            <a:r>
              <a:rPr lang="en-US" dirty="0">
                <a:solidFill>
                  <a:schemeClr val="bg1"/>
                </a:solidFill>
              </a:rPr>
              <a:t>GLSL (WebGL):</a:t>
            </a:r>
          </a:p>
        </p:txBody>
      </p:sp>
      <p:sp>
        <p:nvSpPr>
          <p:cNvPr id="17" name="TextBox 16">
            <a:extLst>
              <a:ext uri="{FF2B5EF4-FFF2-40B4-BE49-F238E27FC236}">
                <a16:creationId xmlns:a16="http://schemas.microsoft.com/office/drawing/2014/main" id="{1DFD605A-F22E-4F07-8B7B-0F6A5F709F1C}"/>
              </a:ext>
            </a:extLst>
          </p:cNvPr>
          <p:cNvSpPr txBox="1"/>
          <p:nvPr/>
        </p:nvSpPr>
        <p:spPr>
          <a:xfrm>
            <a:off x="4720927" y="751037"/>
            <a:ext cx="908582" cy="369332"/>
          </a:xfrm>
          <a:prstGeom prst="rect">
            <a:avLst/>
          </a:prstGeom>
          <a:noFill/>
        </p:spPr>
        <p:txBody>
          <a:bodyPr wrap="none" rtlCol="0">
            <a:spAutoFit/>
          </a:bodyPr>
          <a:lstStyle/>
          <a:p>
            <a:r>
              <a:rPr lang="en-US" dirty="0">
                <a:solidFill>
                  <a:schemeClr val="bg1"/>
                </a:solidFill>
              </a:rPr>
              <a:t>WGSL: </a:t>
            </a:r>
          </a:p>
        </p:txBody>
      </p:sp>
      <p:cxnSp>
        <p:nvCxnSpPr>
          <p:cNvPr id="26" name="Straight Arrow Connector 25">
            <a:extLst>
              <a:ext uri="{FF2B5EF4-FFF2-40B4-BE49-F238E27FC236}">
                <a16:creationId xmlns:a16="http://schemas.microsoft.com/office/drawing/2014/main" id="{0938C331-EF3D-4A86-8C0B-2342FC5B55D2}"/>
              </a:ext>
            </a:extLst>
          </p:cNvPr>
          <p:cNvCxnSpPr>
            <a:cxnSpLocks/>
          </p:cNvCxnSpPr>
          <p:nvPr/>
        </p:nvCxnSpPr>
        <p:spPr>
          <a:xfrm flipH="1" flipV="1">
            <a:off x="725682" y="1186935"/>
            <a:ext cx="1" cy="325195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7" name="TextBox 26">
            <a:extLst>
              <a:ext uri="{FF2B5EF4-FFF2-40B4-BE49-F238E27FC236}">
                <a16:creationId xmlns:a16="http://schemas.microsoft.com/office/drawing/2014/main" id="{95D9230C-D188-4647-BF71-C6937D16BC09}"/>
              </a:ext>
            </a:extLst>
          </p:cNvPr>
          <p:cNvSpPr txBox="1"/>
          <p:nvPr/>
        </p:nvSpPr>
        <p:spPr>
          <a:xfrm>
            <a:off x="0" y="766985"/>
            <a:ext cx="2037737" cy="369332"/>
          </a:xfrm>
          <a:prstGeom prst="rect">
            <a:avLst/>
          </a:prstGeom>
          <a:noFill/>
        </p:spPr>
        <p:txBody>
          <a:bodyPr wrap="none" rtlCol="0">
            <a:spAutoFit/>
          </a:bodyPr>
          <a:lstStyle/>
          <a:p>
            <a:r>
              <a:rPr lang="en-US" dirty="0">
                <a:solidFill>
                  <a:schemeClr val="accent4"/>
                </a:solidFill>
              </a:rPr>
              <a:t>Higher Complexity</a:t>
            </a:r>
          </a:p>
        </p:txBody>
      </p:sp>
      <p:sp>
        <p:nvSpPr>
          <p:cNvPr id="6" name="Right Brace 5">
            <a:extLst>
              <a:ext uri="{FF2B5EF4-FFF2-40B4-BE49-F238E27FC236}">
                <a16:creationId xmlns:a16="http://schemas.microsoft.com/office/drawing/2014/main" id="{50652770-3844-42B5-923A-18337630C641}"/>
              </a:ext>
            </a:extLst>
          </p:cNvPr>
          <p:cNvSpPr/>
          <p:nvPr/>
        </p:nvSpPr>
        <p:spPr>
          <a:xfrm>
            <a:off x="7880074" y="1148587"/>
            <a:ext cx="155067" cy="2230033"/>
          </a:xfrm>
          <a:prstGeom prst="rightBrace">
            <a:avLst/>
          </a:prstGeom>
          <a:ln>
            <a:solidFill>
              <a:schemeClr val="accent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0AF9E85-99BF-4276-A35C-A41DD2A8BEFE}"/>
              </a:ext>
            </a:extLst>
          </p:cNvPr>
          <p:cNvSpPr txBox="1"/>
          <p:nvPr/>
        </p:nvSpPr>
        <p:spPr>
          <a:xfrm>
            <a:off x="8038295" y="2077748"/>
            <a:ext cx="1189749" cy="369332"/>
          </a:xfrm>
          <a:prstGeom prst="rect">
            <a:avLst/>
          </a:prstGeom>
          <a:noFill/>
        </p:spPr>
        <p:txBody>
          <a:bodyPr wrap="none" rtlCol="0">
            <a:spAutoFit/>
          </a:bodyPr>
          <a:lstStyle/>
          <a:p>
            <a:r>
              <a:rPr lang="en-US" dirty="0">
                <a:solidFill>
                  <a:schemeClr val="accent4"/>
                </a:solidFill>
              </a:rPr>
              <a:t>Similarities</a:t>
            </a:r>
          </a:p>
        </p:txBody>
      </p:sp>
    </p:spTree>
    <p:extLst>
      <p:ext uri="{BB962C8B-B14F-4D97-AF65-F5344CB8AC3E}">
        <p14:creationId xmlns:p14="http://schemas.microsoft.com/office/powerpoint/2010/main" val="2293965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2</a:t>
            </a:fld>
            <a:endParaRPr lang="en-US" dirty="0"/>
          </a:p>
        </p:txBody>
      </p:sp>
      <p:sp>
        <p:nvSpPr>
          <p:cNvPr id="2" name="Title 1"/>
          <p:cNvSpPr>
            <a:spLocks noGrp="1"/>
          </p:cNvSpPr>
          <p:nvPr>
            <p:ph type="title"/>
          </p:nvPr>
        </p:nvSpPr>
        <p:spPr/>
        <p:txBody>
          <a:bodyPr>
            <a:normAutofit/>
          </a:bodyPr>
          <a:lstStyle/>
          <a:p>
            <a:r>
              <a:rPr lang="en-US" dirty="0">
                <a:solidFill>
                  <a:schemeClr val="accent3">
                    <a:lumMod val="60000"/>
                    <a:lumOff val="40000"/>
                  </a:schemeClr>
                </a:solidFill>
              </a:rPr>
              <a:t>Motivation</a:t>
            </a:r>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sp>
        <p:nvSpPr>
          <p:cNvPr id="3" name="TextBox 2">
            <a:extLst>
              <a:ext uri="{FF2B5EF4-FFF2-40B4-BE49-F238E27FC236}">
                <a16:creationId xmlns:a16="http://schemas.microsoft.com/office/drawing/2014/main" id="{C233C614-8A04-4CEC-B24D-EE3EED984226}"/>
              </a:ext>
            </a:extLst>
          </p:cNvPr>
          <p:cNvSpPr txBox="1"/>
          <p:nvPr/>
        </p:nvSpPr>
        <p:spPr>
          <a:xfrm>
            <a:off x="308317" y="932677"/>
            <a:ext cx="8690973" cy="353943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rPr>
              <a:t>Explore a new, low-level Graphics API (</a:t>
            </a:r>
            <a:r>
              <a:rPr lang="en-US" sz="3200" dirty="0" err="1">
                <a:solidFill>
                  <a:schemeClr val="bg1"/>
                </a:solidFill>
              </a:rPr>
              <a:t>WebGPU</a:t>
            </a:r>
            <a:r>
              <a:rPr lang="en-US" sz="3200" dirty="0">
                <a:solidFill>
                  <a:schemeClr val="bg1"/>
                </a:solidFill>
              </a:rPr>
              <a:t>) and a fast, efficient 3D transmission format (</a:t>
            </a:r>
            <a:r>
              <a:rPr lang="en-US" sz="3200" dirty="0" err="1">
                <a:solidFill>
                  <a:schemeClr val="bg1"/>
                </a:solidFill>
              </a:rPr>
              <a:t>glTF</a:t>
            </a:r>
            <a:r>
              <a:rPr lang="en-US" sz="3200" dirty="0">
                <a:solidFill>
                  <a:schemeClr val="bg1"/>
                </a:solidFill>
              </a:rPr>
              <a:t> 2.0)</a:t>
            </a:r>
          </a:p>
          <a:p>
            <a:pPr marL="285750" indent="-285750">
              <a:buFont typeface="Arial" panose="020B0604020202020204" pitchFamily="34" charset="0"/>
              <a:buChar char="•"/>
            </a:pPr>
            <a:r>
              <a:rPr lang="en-US" sz="3200" dirty="0">
                <a:solidFill>
                  <a:schemeClr val="bg1"/>
                </a:solidFill>
              </a:rPr>
              <a:t>Contribute to </a:t>
            </a:r>
            <a:r>
              <a:rPr lang="en-US" sz="3200" dirty="0" err="1">
                <a:solidFill>
                  <a:schemeClr val="bg1"/>
                </a:solidFill>
              </a:rPr>
              <a:t>glTF</a:t>
            </a:r>
            <a:r>
              <a:rPr lang="en-US" sz="3200" dirty="0">
                <a:solidFill>
                  <a:schemeClr val="bg1"/>
                </a:solidFill>
              </a:rPr>
              <a:t> and </a:t>
            </a:r>
            <a:r>
              <a:rPr lang="en-US" sz="3200" dirty="0" err="1">
                <a:solidFill>
                  <a:schemeClr val="bg1"/>
                </a:solidFill>
              </a:rPr>
              <a:t>WebGPU’s</a:t>
            </a:r>
            <a:r>
              <a:rPr lang="en-US" sz="3200" dirty="0">
                <a:solidFill>
                  <a:schemeClr val="bg1"/>
                </a:solidFill>
              </a:rPr>
              <a:t> open-source community</a:t>
            </a:r>
          </a:p>
          <a:p>
            <a:pPr marL="285750" indent="-285750">
              <a:buFont typeface="Arial" panose="020B0604020202020204" pitchFamily="34" charset="0"/>
              <a:buChar char="•"/>
            </a:pPr>
            <a:r>
              <a:rPr lang="en-US" sz="3200" dirty="0">
                <a:solidFill>
                  <a:schemeClr val="bg1"/>
                </a:solidFill>
              </a:rPr>
              <a:t>Create a fun, challenging, and rewarding project</a:t>
            </a:r>
          </a:p>
          <a:p>
            <a:endParaRPr lang="en-US" sz="3200" dirty="0">
              <a:solidFill>
                <a:schemeClr val="bg1"/>
              </a:solidFill>
            </a:endParaRPr>
          </a:p>
        </p:txBody>
      </p:sp>
    </p:spTree>
    <p:extLst>
      <p:ext uri="{BB962C8B-B14F-4D97-AF65-F5344CB8AC3E}">
        <p14:creationId xmlns:p14="http://schemas.microsoft.com/office/powerpoint/2010/main" val="187798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3</a:t>
            </a:fld>
            <a:endParaRPr lang="en-US" dirty="0"/>
          </a:p>
        </p:txBody>
      </p:sp>
      <p:sp>
        <p:nvSpPr>
          <p:cNvPr id="2" name="Title 1"/>
          <p:cNvSpPr>
            <a:spLocks noGrp="1"/>
          </p:cNvSpPr>
          <p:nvPr>
            <p:ph type="title"/>
          </p:nvPr>
        </p:nvSpPr>
        <p:spPr/>
        <p:txBody>
          <a:bodyPr>
            <a:normAutofit/>
          </a:bodyPr>
          <a:lstStyle/>
          <a:p>
            <a:r>
              <a:rPr lang="en-US" dirty="0">
                <a:solidFill>
                  <a:schemeClr val="accent3">
                    <a:lumMod val="60000"/>
                    <a:lumOff val="40000"/>
                  </a:schemeClr>
                </a:solidFill>
              </a:rPr>
              <a:t> Architecture</a:t>
            </a:r>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pic>
        <p:nvPicPr>
          <p:cNvPr id="25" name="Picture 24">
            <a:extLst>
              <a:ext uri="{FF2B5EF4-FFF2-40B4-BE49-F238E27FC236}">
                <a16:creationId xmlns:a16="http://schemas.microsoft.com/office/drawing/2014/main" id="{6BB81333-D39D-4169-A021-AD896604B2B9}"/>
              </a:ext>
            </a:extLst>
          </p:cNvPr>
          <p:cNvPicPr>
            <a:picLocks noChangeAspect="1"/>
          </p:cNvPicPr>
          <p:nvPr/>
        </p:nvPicPr>
        <p:blipFill>
          <a:blip r:embed="rId3"/>
          <a:stretch>
            <a:fillRect/>
          </a:stretch>
        </p:blipFill>
        <p:spPr>
          <a:xfrm>
            <a:off x="806550" y="602408"/>
            <a:ext cx="7615555" cy="4525607"/>
          </a:xfrm>
          <a:prstGeom prst="rect">
            <a:avLst/>
          </a:prstGeom>
        </p:spPr>
      </p:pic>
      <p:sp>
        <p:nvSpPr>
          <p:cNvPr id="27" name="Oval 26">
            <a:extLst>
              <a:ext uri="{FF2B5EF4-FFF2-40B4-BE49-F238E27FC236}">
                <a16:creationId xmlns:a16="http://schemas.microsoft.com/office/drawing/2014/main" id="{0CC442F8-1C4C-467D-92C6-B451867AAA6C}"/>
              </a:ext>
            </a:extLst>
          </p:cNvPr>
          <p:cNvSpPr/>
          <p:nvPr/>
        </p:nvSpPr>
        <p:spPr>
          <a:xfrm>
            <a:off x="975622" y="679416"/>
            <a:ext cx="2643737" cy="762066"/>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C210287-DD09-45CC-AF66-89AE6934977C}"/>
              </a:ext>
            </a:extLst>
          </p:cNvPr>
          <p:cNvSpPr txBox="1"/>
          <p:nvPr/>
        </p:nvSpPr>
        <p:spPr>
          <a:xfrm>
            <a:off x="3618011" y="867275"/>
            <a:ext cx="2750433" cy="369332"/>
          </a:xfrm>
          <a:prstGeom prst="rect">
            <a:avLst/>
          </a:prstGeom>
          <a:noFill/>
        </p:spPr>
        <p:txBody>
          <a:bodyPr wrap="none" rtlCol="0">
            <a:spAutoFit/>
          </a:bodyPr>
          <a:lstStyle/>
          <a:p>
            <a:r>
              <a:rPr lang="en-US" dirty="0"/>
              <a:t>1. Request https:// </a:t>
            </a:r>
            <a:r>
              <a:rPr lang="en-US" dirty="0" err="1"/>
              <a:t>glTF</a:t>
            </a:r>
            <a:r>
              <a:rPr lang="en-US" dirty="0"/>
              <a:t> files</a:t>
            </a:r>
          </a:p>
        </p:txBody>
      </p:sp>
      <p:sp>
        <p:nvSpPr>
          <p:cNvPr id="29" name="Oval 28">
            <a:extLst>
              <a:ext uri="{FF2B5EF4-FFF2-40B4-BE49-F238E27FC236}">
                <a16:creationId xmlns:a16="http://schemas.microsoft.com/office/drawing/2014/main" id="{31363C1F-437F-4349-9065-C427D16D6DF9}"/>
              </a:ext>
            </a:extLst>
          </p:cNvPr>
          <p:cNvSpPr/>
          <p:nvPr/>
        </p:nvSpPr>
        <p:spPr>
          <a:xfrm>
            <a:off x="1380309" y="1453146"/>
            <a:ext cx="2979990" cy="1365596"/>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61B6DA7-3DDC-4AEE-BF36-57E2482CF735}"/>
              </a:ext>
            </a:extLst>
          </p:cNvPr>
          <p:cNvSpPr txBox="1"/>
          <p:nvPr/>
        </p:nvSpPr>
        <p:spPr>
          <a:xfrm>
            <a:off x="4383405" y="1915635"/>
            <a:ext cx="2800126" cy="369332"/>
          </a:xfrm>
          <a:prstGeom prst="rect">
            <a:avLst/>
          </a:prstGeom>
          <a:noFill/>
        </p:spPr>
        <p:txBody>
          <a:bodyPr wrap="none" rtlCol="0">
            <a:spAutoFit/>
          </a:bodyPr>
          <a:lstStyle/>
          <a:p>
            <a:r>
              <a:rPr lang="en-US" dirty="0"/>
              <a:t>2. Select nodes with meshes</a:t>
            </a:r>
          </a:p>
        </p:txBody>
      </p:sp>
      <p:sp>
        <p:nvSpPr>
          <p:cNvPr id="31" name="Oval 30">
            <a:extLst>
              <a:ext uri="{FF2B5EF4-FFF2-40B4-BE49-F238E27FC236}">
                <a16:creationId xmlns:a16="http://schemas.microsoft.com/office/drawing/2014/main" id="{23A5FE41-EE93-4167-91E1-C3AB57AEB527}"/>
              </a:ext>
            </a:extLst>
          </p:cNvPr>
          <p:cNvSpPr/>
          <p:nvPr/>
        </p:nvSpPr>
        <p:spPr>
          <a:xfrm>
            <a:off x="2146366" y="2960369"/>
            <a:ext cx="2979989" cy="201247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17FFD05-7031-446C-A336-24BD36CD26E5}"/>
              </a:ext>
            </a:extLst>
          </p:cNvPr>
          <p:cNvSpPr txBox="1"/>
          <p:nvPr/>
        </p:nvSpPr>
        <p:spPr>
          <a:xfrm>
            <a:off x="5126355" y="3428867"/>
            <a:ext cx="3229025" cy="923330"/>
          </a:xfrm>
          <a:prstGeom prst="rect">
            <a:avLst/>
          </a:prstGeom>
          <a:noFill/>
        </p:spPr>
        <p:txBody>
          <a:bodyPr wrap="none" rtlCol="0">
            <a:spAutoFit/>
          </a:bodyPr>
          <a:lstStyle/>
          <a:p>
            <a:r>
              <a:rPr lang="en-US" dirty="0"/>
              <a:t>3. Retrieve data (texture, vertex </a:t>
            </a:r>
          </a:p>
          <a:p>
            <a:r>
              <a:rPr lang="en-US" dirty="0"/>
              <a:t>  attributes, etc.) and draw via </a:t>
            </a:r>
          </a:p>
          <a:p>
            <a:r>
              <a:rPr lang="en-US" dirty="0"/>
              <a:t>   </a:t>
            </a:r>
            <a:r>
              <a:rPr lang="en-US" dirty="0" err="1"/>
              <a:t>WebGPU</a:t>
            </a:r>
            <a:r>
              <a:rPr lang="en-US" dirty="0"/>
              <a:t> pipelines</a:t>
            </a:r>
          </a:p>
        </p:txBody>
      </p:sp>
    </p:spTree>
    <p:extLst>
      <p:ext uri="{BB962C8B-B14F-4D97-AF65-F5344CB8AC3E}">
        <p14:creationId xmlns:p14="http://schemas.microsoft.com/office/powerpoint/2010/main" val="117373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P spid="31" grpId="0" animBg="1"/>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4</a:t>
            </a:fld>
            <a:endParaRPr lang="en-US" dirty="0"/>
          </a:p>
        </p:txBody>
      </p:sp>
      <p:sp>
        <p:nvSpPr>
          <p:cNvPr id="2" name="Title 1"/>
          <p:cNvSpPr>
            <a:spLocks noGrp="1"/>
          </p:cNvSpPr>
          <p:nvPr>
            <p:ph type="title"/>
          </p:nvPr>
        </p:nvSpPr>
        <p:spPr/>
        <p:txBody>
          <a:bodyPr>
            <a:normAutofit/>
          </a:bodyPr>
          <a:lstStyle/>
          <a:p>
            <a:r>
              <a:rPr lang="en-US" dirty="0">
                <a:solidFill>
                  <a:schemeClr val="accent3">
                    <a:lumMod val="60000"/>
                    <a:lumOff val="40000"/>
                  </a:schemeClr>
                </a:solidFill>
              </a:rPr>
              <a:t>Supported Features/Models</a:t>
            </a:r>
          </a:p>
        </p:txBody>
      </p:sp>
      <p:sp>
        <p:nvSpPr>
          <p:cNvPr id="3" name="Content Placeholder 2"/>
          <p:cNvSpPr>
            <a:spLocks noGrp="1"/>
          </p:cNvSpPr>
          <p:nvPr>
            <p:ph idx="1"/>
          </p:nvPr>
        </p:nvSpPr>
        <p:spPr>
          <a:xfrm>
            <a:off x="221252" y="948989"/>
            <a:ext cx="8229600" cy="3690798"/>
          </a:xfrm>
          <a:noFill/>
        </p:spPr>
        <p:txBody>
          <a:bodyPr>
            <a:normAutofit/>
          </a:bodyPr>
          <a:lstStyle/>
          <a:p>
            <a:pPr>
              <a:buClr>
                <a:schemeClr val="bg1"/>
              </a:buClr>
            </a:pPr>
            <a:r>
              <a:rPr lang="en-US" sz="2000" dirty="0">
                <a:solidFill>
                  <a:schemeClr val="bg1"/>
                </a:solidFill>
              </a:rPr>
              <a:t>Core </a:t>
            </a:r>
            <a:r>
              <a:rPr lang="en-US" sz="2000" dirty="0" err="1">
                <a:solidFill>
                  <a:schemeClr val="bg1"/>
                </a:solidFill>
              </a:rPr>
              <a:t>glTF</a:t>
            </a:r>
            <a:r>
              <a:rPr lang="en-US" sz="2000" dirty="0">
                <a:solidFill>
                  <a:schemeClr val="bg1"/>
                </a:solidFill>
              </a:rPr>
              <a:t> 2.0 Sample Models</a:t>
            </a:r>
          </a:p>
          <a:p>
            <a:pPr>
              <a:buClr>
                <a:schemeClr val="bg1"/>
              </a:buClr>
            </a:pPr>
            <a:r>
              <a:rPr lang="en-US" sz="2000" dirty="0">
                <a:solidFill>
                  <a:schemeClr val="bg1"/>
                </a:solidFill>
              </a:rPr>
              <a:t>Standard </a:t>
            </a:r>
            <a:r>
              <a:rPr lang="en-US" sz="2000" dirty="0" err="1">
                <a:solidFill>
                  <a:schemeClr val="bg1"/>
                </a:solidFill>
              </a:rPr>
              <a:t>glTF</a:t>
            </a:r>
            <a:r>
              <a:rPr lang="en-US" sz="2000" dirty="0">
                <a:solidFill>
                  <a:schemeClr val="bg1"/>
                </a:solidFill>
              </a:rPr>
              <a:t> 2.0 Sample Models (except for animation and skin)</a:t>
            </a:r>
          </a:p>
          <a:p>
            <a:pPr>
              <a:buClr>
                <a:schemeClr val="bg1"/>
              </a:buClr>
            </a:pPr>
            <a:r>
              <a:rPr lang="en-US" sz="2000" dirty="0">
                <a:solidFill>
                  <a:schemeClr val="bg1"/>
                </a:solidFill>
              </a:rPr>
              <a:t>Extensions: </a:t>
            </a:r>
            <a:r>
              <a:rPr lang="en-US" sz="2000" dirty="0" err="1">
                <a:solidFill>
                  <a:schemeClr val="bg1"/>
                </a:solidFill>
              </a:rPr>
              <a:t>KHR_lights_punctual</a:t>
            </a:r>
            <a:endParaRPr lang="en-US" sz="2000" dirty="0">
              <a:solidFill>
                <a:schemeClr val="bg1"/>
              </a:solidFill>
            </a:endParaRPr>
          </a:p>
          <a:p>
            <a:pPr>
              <a:buClr>
                <a:schemeClr val="bg1"/>
              </a:buClr>
            </a:pPr>
            <a:r>
              <a:rPr lang="en-US" sz="2000" dirty="0">
                <a:solidFill>
                  <a:schemeClr val="bg1"/>
                </a:solidFill>
              </a:rPr>
              <a:t>Selected Demo:</a:t>
            </a:r>
          </a:p>
          <a:p>
            <a:pPr marL="0" indent="0">
              <a:buClr>
                <a:schemeClr val="bg1"/>
              </a:buClr>
              <a:buNone/>
            </a:pPr>
            <a:endParaRPr lang="en-US" sz="2000" dirty="0">
              <a:solidFill>
                <a:schemeClr val="bg1"/>
              </a:solidFill>
            </a:endParaRPr>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pic>
        <p:nvPicPr>
          <p:cNvPr id="20" name="Picture 19" descr="A picture containing tripod&#10;&#10;Description automatically generated">
            <a:extLst>
              <a:ext uri="{FF2B5EF4-FFF2-40B4-BE49-F238E27FC236}">
                <a16:creationId xmlns:a16="http://schemas.microsoft.com/office/drawing/2014/main" id="{6550D245-78D2-40D5-A85E-20EA5B175A88}"/>
              </a:ext>
            </a:extLst>
          </p:cNvPr>
          <p:cNvPicPr>
            <a:picLocks noChangeAspect="1"/>
          </p:cNvPicPr>
          <p:nvPr/>
        </p:nvPicPr>
        <p:blipFill>
          <a:blip r:embed="rId2"/>
          <a:stretch>
            <a:fillRect/>
          </a:stretch>
        </p:blipFill>
        <p:spPr>
          <a:xfrm>
            <a:off x="4583492" y="2304940"/>
            <a:ext cx="785301" cy="1168011"/>
          </a:xfrm>
          <a:prstGeom prst="rect">
            <a:avLst/>
          </a:prstGeom>
        </p:spPr>
      </p:pic>
      <p:pic>
        <p:nvPicPr>
          <p:cNvPr id="22" name="Picture 21" descr="A picture containing green, indoor, dark, avocado&#10;&#10;Description automatically generated">
            <a:extLst>
              <a:ext uri="{FF2B5EF4-FFF2-40B4-BE49-F238E27FC236}">
                <a16:creationId xmlns:a16="http://schemas.microsoft.com/office/drawing/2014/main" id="{ED3416F4-E79E-4E3E-8C6F-5148CD2F752B}"/>
              </a:ext>
            </a:extLst>
          </p:cNvPr>
          <p:cNvPicPr>
            <a:picLocks noChangeAspect="1"/>
          </p:cNvPicPr>
          <p:nvPr/>
        </p:nvPicPr>
        <p:blipFill>
          <a:blip r:embed="rId3"/>
          <a:stretch>
            <a:fillRect/>
          </a:stretch>
        </p:blipFill>
        <p:spPr>
          <a:xfrm>
            <a:off x="7025907" y="3874157"/>
            <a:ext cx="1210855" cy="1198110"/>
          </a:xfrm>
          <a:prstGeom prst="rect">
            <a:avLst/>
          </a:prstGeom>
        </p:spPr>
      </p:pic>
      <p:pic>
        <p:nvPicPr>
          <p:cNvPr id="24" name="Picture 23" descr="A white fish with a black background&#10;&#10;Description automatically generated with low confidence">
            <a:extLst>
              <a:ext uri="{FF2B5EF4-FFF2-40B4-BE49-F238E27FC236}">
                <a16:creationId xmlns:a16="http://schemas.microsoft.com/office/drawing/2014/main" id="{D5F8B706-CCAF-448C-80E4-9AC8BA32476A}"/>
              </a:ext>
            </a:extLst>
          </p:cNvPr>
          <p:cNvPicPr>
            <a:picLocks noChangeAspect="1"/>
          </p:cNvPicPr>
          <p:nvPr/>
        </p:nvPicPr>
        <p:blipFill>
          <a:blip r:embed="rId4"/>
          <a:stretch>
            <a:fillRect/>
          </a:stretch>
        </p:blipFill>
        <p:spPr>
          <a:xfrm>
            <a:off x="2771315" y="2292633"/>
            <a:ext cx="1353840" cy="1339589"/>
          </a:xfrm>
          <a:prstGeom prst="rect">
            <a:avLst/>
          </a:prstGeom>
        </p:spPr>
      </p:pic>
      <p:pic>
        <p:nvPicPr>
          <p:cNvPr id="26" name="Picture 25">
            <a:extLst>
              <a:ext uri="{FF2B5EF4-FFF2-40B4-BE49-F238E27FC236}">
                <a16:creationId xmlns:a16="http://schemas.microsoft.com/office/drawing/2014/main" id="{E618827A-3BCA-4266-99F2-EB26F8B8AFE6}"/>
              </a:ext>
            </a:extLst>
          </p:cNvPr>
          <p:cNvPicPr>
            <a:picLocks noChangeAspect="1"/>
          </p:cNvPicPr>
          <p:nvPr/>
        </p:nvPicPr>
        <p:blipFill>
          <a:blip r:embed="rId5"/>
          <a:stretch>
            <a:fillRect/>
          </a:stretch>
        </p:blipFill>
        <p:spPr>
          <a:xfrm>
            <a:off x="7931264" y="3991722"/>
            <a:ext cx="1193665" cy="1105446"/>
          </a:xfrm>
          <a:prstGeom prst="rect">
            <a:avLst/>
          </a:prstGeom>
        </p:spPr>
      </p:pic>
      <p:pic>
        <p:nvPicPr>
          <p:cNvPr id="28" name="Picture 27">
            <a:extLst>
              <a:ext uri="{FF2B5EF4-FFF2-40B4-BE49-F238E27FC236}">
                <a16:creationId xmlns:a16="http://schemas.microsoft.com/office/drawing/2014/main" id="{5EA6CE44-E798-477D-94F4-0B1591518974}"/>
              </a:ext>
            </a:extLst>
          </p:cNvPr>
          <p:cNvPicPr>
            <a:picLocks noChangeAspect="1"/>
          </p:cNvPicPr>
          <p:nvPr/>
        </p:nvPicPr>
        <p:blipFill>
          <a:blip r:embed="rId6"/>
          <a:stretch>
            <a:fillRect/>
          </a:stretch>
        </p:blipFill>
        <p:spPr>
          <a:xfrm>
            <a:off x="5607063" y="2341471"/>
            <a:ext cx="1261842" cy="1168584"/>
          </a:xfrm>
          <a:prstGeom prst="rect">
            <a:avLst/>
          </a:prstGeom>
        </p:spPr>
      </p:pic>
      <p:pic>
        <p:nvPicPr>
          <p:cNvPr id="30" name="Picture 29" descr="A close-up of a diamond&#10;&#10;Description automatically generated with low confidence">
            <a:extLst>
              <a:ext uri="{FF2B5EF4-FFF2-40B4-BE49-F238E27FC236}">
                <a16:creationId xmlns:a16="http://schemas.microsoft.com/office/drawing/2014/main" id="{1ABF5285-B92B-487B-84A6-D206FECB6F80}"/>
              </a:ext>
            </a:extLst>
          </p:cNvPr>
          <p:cNvPicPr>
            <a:picLocks noChangeAspect="1"/>
          </p:cNvPicPr>
          <p:nvPr/>
        </p:nvPicPr>
        <p:blipFill>
          <a:blip r:embed="rId7"/>
          <a:stretch>
            <a:fillRect/>
          </a:stretch>
        </p:blipFill>
        <p:spPr>
          <a:xfrm>
            <a:off x="6868905" y="2258609"/>
            <a:ext cx="1502190" cy="1391168"/>
          </a:xfrm>
          <a:prstGeom prst="rect">
            <a:avLst/>
          </a:prstGeom>
        </p:spPr>
      </p:pic>
      <p:pic>
        <p:nvPicPr>
          <p:cNvPr id="32" name="Picture 31">
            <a:extLst>
              <a:ext uri="{FF2B5EF4-FFF2-40B4-BE49-F238E27FC236}">
                <a16:creationId xmlns:a16="http://schemas.microsoft.com/office/drawing/2014/main" id="{5B5B6D64-6835-4953-8B49-D7BD4B78FE8B}"/>
              </a:ext>
            </a:extLst>
          </p:cNvPr>
          <p:cNvPicPr>
            <a:picLocks noChangeAspect="1"/>
          </p:cNvPicPr>
          <p:nvPr/>
        </p:nvPicPr>
        <p:blipFill>
          <a:blip r:embed="rId8"/>
          <a:stretch>
            <a:fillRect/>
          </a:stretch>
        </p:blipFill>
        <p:spPr>
          <a:xfrm>
            <a:off x="1427294" y="2424765"/>
            <a:ext cx="1264264" cy="1250956"/>
          </a:xfrm>
          <a:prstGeom prst="rect">
            <a:avLst/>
          </a:prstGeom>
        </p:spPr>
      </p:pic>
      <p:pic>
        <p:nvPicPr>
          <p:cNvPr id="34" name="Picture 33">
            <a:extLst>
              <a:ext uri="{FF2B5EF4-FFF2-40B4-BE49-F238E27FC236}">
                <a16:creationId xmlns:a16="http://schemas.microsoft.com/office/drawing/2014/main" id="{CB009C6B-C75E-4AB9-9436-DCB12594F7E6}"/>
              </a:ext>
            </a:extLst>
          </p:cNvPr>
          <p:cNvPicPr>
            <a:picLocks noChangeAspect="1"/>
          </p:cNvPicPr>
          <p:nvPr/>
        </p:nvPicPr>
        <p:blipFill>
          <a:blip r:embed="rId9"/>
          <a:stretch>
            <a:fillRect/>
          </a:stretch>
        </p:blipFill>
        <p:spPr>
          <a:xfrm>
            <a:off x="8383948" y="2394666"/>
            <a:ext cx="1210856" cy="1198110"/>
          </a:xfrm>
          <a:prstGeom prst="rect">
            <a:avLst/>
          </a:prstGeom>
        </p:spPr>
      </p:pic>
      <p:pic>
        <p:nvPicPr>
          <p:cNvPr id="38" name="Picture 37" descr="A close-up of a light bulb&#10;&#10;Description automatically generated with low confidence">
            <a:extLst>
              <a:ext uri="{FF2B5EF4-FFF2-40B4-BE49-F238E27FC236}">
                <a16:creationId xmlns:a16="http://schemas.microsoft.com/office/drawing/2014/main" id="{AEB724A1-5F1F-4E9C-936D-95FF20E15D3F}"/>
              </a:ext>
            </a:extLst>
          </p:cNvPr>
          <p:cNvPicPr>
            <a:picLocks noChangeAspect="1"/>
          </p:cNvPicPr>
          <p:nvPr/>
        </p:nvPicPr>
        <p:blipFill>
          <a:blip r:embed="rId10"/>
          <a:stretch>
            <a:fillRect/>
          </a:stretch>
        </p:blipFill>
        <p:spPr>
          <a:xfrm>
            <a:off x="2172556" y="3881827"/>
            <a:ext cx="1259445" cy="1246188"/>
          </a:xfrm>
          <a:prstGeom prst="rect">
            <a:avLst/>
          </a:prstGeom>
        </p:spPr>
      </p:pic>
      <p:pic>
        <p:nvPicPr>
          <p:cNvPr id="40" name="Picture 39" descr="A picture containing indoor, dark&#10;&#10;Description automatically generated">
            <a:extLst>
              <a:ext uri="{FF2B5EF4-FFF2-40B4-BE49-F238E27FC236}">
                <a16:creationId xmlns:a16="http://schemas.microsoft.com/office/drawing/2014/main" id="{67C28D7F-0425-48A1-B9CB-3C2C35963F4F}"/>
              </a:ext>
            </a:extLst>
          </p:cNvPr>
          <p:cNvPicPr>
            <a:picLocks noChangeAspect="1"/>
          </p:cNvPicPr>
          <p:nvPr/>
        </p:nvPicPr>
        <p:blipFill>
          <a:blip r:embed="rId11"/>
          <a:stretch>
            <a:fillRect/>
          </a:stretch>
        </p:blipFill>
        <p:spPr>
          <a:xfrm>
            <a:off x="156384" y="2494621"/>
            <a:ext cx="1193665" cy="1181100"/>
          </a:xfrm>
          <a:prstGeom prst="rect">
            <a:avLst/>
          </a:prstGeom>
        </p:spPr>
      </p:pic>
      <p:pic>
        <p:nvPicPr>
          <p:cNvPr id="42" name="Picture 41">
            <a:extLst>
              <a:ext uri="{FF2B5EF4-FFF2-40B4-BE49-F238E27FC236}">
                <a16:creationId xmlns:a16="http://schemas.microsoft.com/office/drawing/2014/main" id="{A422C0F8-CB88-4FD9-8587-C1B16CF57612}"/>
              </a:ext>
            </a:extLst>
          </p:cNvPr>
          <p:cNvPicPr>
            <a:picLocks noChangeAspect="1"/>
          </p:cNvPicPr>
          <p:nvPr/>
        </p:nvPicPr>
        <p:blipFill>
          <a:blip r:embed="rId12"/>
          <a:stretch>
            <a:fillRect/>
          </a:stretch>
        </p:blipFill>
        <p:spPr>
          <a:xfrm>
            <a:off x="3495490" y="3466053"/>
            <a:ext cx="3489435" cy="1618945"/>
          </a:xfrm>
          <a:prstGeom prst="rect">
            <a:avLst/>
          </a:prstGeom>
        </p:spPr>
      </p:pic>
    </p:spTree>
    <p:extLst>
      <p:ext uri="{BB962C8B-B14F-4D97-AF65-F5344CB8AC3E}">
        <p14:creationId xmlns:p14="http://schemas.microsoft.com/office/powerpoint/2010/main" val="2437670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5</a:t>
            </a:fld>
            <a:endParaRPr lang="en-US" dirty="0"/>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pic>
        <p:nvPicPr>
          <p:cNvPr id="5" name="Picture 4">
            <a:extLst>
              <a:ext uri="{FF2B5EF4-FFF2-40B4-BE49-F238E27FC236}">
                <a16:creationId xmlns:a16="http://schemas.microsoft.com/office/drawing/2014/main" id="{3F28A9A8-1DB4-417D-AF26-04B7A97F60A3}"/>
              </a:ext>
            </a:extLst>
          </p:cNvPr>
          <p:cNvPicPr>
            <a:picLocks noChangeAspect="1"/>
          </p:cNvPicPr>
          <p:nvPr/>
        </p:nvPicPr>
        <p:blipFill>
          <a:blip r:embed="rId2"/>
          <a:stretch>
            <a:fillRect/>
          </a:stretch>
        </p:blipFill>
        <p:spPr>
          <a:xfrm>
            <a:off x="0" y="362287"/>
            <a:ext cx="9144000" cy="4972664"/>
          </a:xfrm>
          <a:prstGeom prst="rect">
            <a:avLst/>
          </a:prstGeom>
        </p:spPr>
      </p:pic>
      <p:sp>
        <p:nvSpPr>
          <p:cNvPr id="8" name="TextBox 7">
            <a:extLst>
              <a:ext uri="{FF2B5EF4-FFF2-40B4-BE49-F238E27FC236}">
                <a16:creationId xmlns:a16="http://schemas.microsoft.com/office/drawing/2014/main" id="{11D6DCA6-A836-4387-A55A-927E94244370}"/>
              </a:ext>
            </a:extLst>
          </p:cNvPr>
          <p:cNvSpPr txBox="1"/>
          <p:nvPr/>
        </p:nvSpPr>
        <p:spPr>
          <a:xfrm>
            <a:off x="169334" y="774700"/>
            <a:ext cx="2688493" cy="769441"/>
          </a:xfrm>
          <a:prstGeom prst="rect">
            <a:avLst/>
          </a:prstGeom>
          <a:noFill/>
        </p:spPr>
        <p:txBody>
          <a:bodyPr wrap="none" rtlCol="0">
            <a:spAutoFit/>
          </a:bodyPr>
          <a:lstStyle/>
          <a:p>
            <a:r>
              <a:rPr lang="en-US" sz="4400" dirty="0">
                <a:solidFill>
                  <a:schemeClr val="accent3"/>
                </a:solidFill>
              </a:rPr>
              <a:t>Live Demo</a:t>
            </a:r>
          </a:p>
        </p:txBody>
      </p:sp>
    </p:spTree>
    <p:extLst>
      <p:ext uri="{BB962C8B-B14F-4D97-AF65-F5344CB8AC3E}">
        <p14:creationId xmlns:p14="http://schemas.microsoft.com/office/powerpoint/2010/main" val="3049928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6</a:t>
            </a:fld>
            <a:endParaRPr lang="en-US" dirty="0"/>
          </a:p>
        </p:txBody>
      </p:sp>
      <p:sp>
        <p:nvSpPr>
          <p:cNvPr id="2" name="Title 1"/>
          <p:cNvSpPr>
            <a:spLocks noGrp="1"/>
          </p:cNvSpPr>
          <p:nvPr>
            <p:ph type="title"/>
          </p:nvPr>
        </p:nvSpPr>
        <p:spPr>
          <a:xfrm>
            <a:off x="139036" y="-6224"/>
            <a:ext cx="8229600" cy="693605"/>
          </a:xfrm>
        </p:spPr>
        <p:txBody>
          <a:bodyPr>
            <a:normAutofit/>
          </a:bodyPr>
          <a:lstStyle/>
          <a:p>
            <a:r>
              <a:rPr lang="en-US" dirty="0">
                <a:solidFill>
                  <a:schemeClr val="accent3">
                    <a:lumMod val="60000"/>
                    <a:lumOff val="40000"/>
                  </a:schemeClr>
                </a:solidFill>
              </a:rPr>
              <a:t> Why GLSL? </a:t>
            </a:r>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sp>
        <p:nvSpPr>
          <p:cNvPr id="24" name="TextBox 23">
            <a:extLst>
              <a:ext uri="{FF2B5EF4-FFF2-40B4-BE49-F238E27FC236}">
                <a16:creationId xmlns:a16="http://schemas.microsoft.com/office/drawing/2014/main" id="{107642FC-ABDD-4678-B22E-E30F8CD1E14B}"/>
              </a:ext>
            </a:extLst>
          </p:cNvPr>
          <p:cNvSpPr txBox="1"/>
          <p:nvPr/>
        </p:nvSpPr>
        <p:spPr>
          <a:xfrm>
            <a:off x="5838931" y="1927543"/>
            <a:ext cx="2037737" cy="369332"/>
          </a:xfrm>
          <a:prstGeom prst="rect">
            <a:avLst/>
          </a:prstGeom>
          <a:noFill/>
        </p:spPr>
        <p:txBody>
          <a:bodyPr wrap="none" rtlCol="0">
            <a:spAutoFit/>
          </a:bodyPr>
          <a:lstStyle/>
          <a:p>
            <a:r>
              <a:rPr lang="en-US" dirty="0">
                <a:solidFill>
                  <a:schemeClr val="bg1"/>
                </a:solidFill>
              </a:rPr>
              <a:t>Higher Complexity</a:t>
            </a:r>
          </a:p>
        </p:txBody>
      </p:sp>
      <p:sp>
        <p:nvSpPr>
          <p:cNvPr id="25" name="TextBox 24">
            <a:extLst>
              <a:ext uri="{FF2B5EF4-FFF2-40B4-BE49-F238E27FC236}">
                <a16:creationId xmlns:a16="http://schemas.microsoft.com/office/drawing/2014/main" id="{FD083EEA-552C-4985-9F54-957B84517398}"/>
              </a:ext>
            </a:extLst>
          </p:cNvPr>
          <p:cNvSpPr txBox="1"/>
          <p:nvPr/>
        </p:nvSpPr>
        <p:spPr>
          <a:xfrm>
            <a:off x="6961676" y="2592142"/>
            <a:ext cx="1635512" cy="2031325"/>
          </a:xfrm>
          <a:prstGeom prst="rect">
            <a:avLst/>
          </a:prstGeom>
          <a:noFill/>
        </p:spPr>
        <p:txBody>
          <a:bodyPr wrap="none" rtlCol="0">
            <a:spAutoFit/>
          </a:bodyPr>
          <a:lstStyle/>
          <a:p>
            <a:r>
              <a:rPr lang="en-US" dirty="0">
                <a:solidFill>
                  <a:schemeClr val="bg1"/>
                </a:solidFill>
              </a:rPr>
              <a:t>WGSL</a:t>
            </a:r>
          </a:p>
          <a:p>
            <a:endParaRPr lang="en-US" dirty="0">
              <a:solidFill>
                <a:schemeClr val="bg1"/>
              </a:solidFill>
            </a:endParaRPr>
          </a:p>
          <a:p>
            <a:endParaRPr lang="en-US" dirty="0">
              <a:solidFill>
                <a:schemeClr val="bg1"/>
              </a:solidFill>
            </a:endParaRPr>
          </a:p>
          <a:p>
            <a:r>
              <a:rPr lang="en-US" dirty="0">
                <a:solidFill>
                  <a:schemeClr val="bg1"/>
                </a:solidFill>
              </a:rPr>
              <a:t>GLSL </a:t>
            </a:r>
          </a:p>
          <a:p>
            <a:endParaRPr lang="en-US" dirty="0">
              <a:solidFill>
                <a:schemeClr val="bg1"/>
              </a:solidFill>
            </a:endParaRPr>
          </a:p>
          <a:p>
            <a:endParaRPr lang="en-US" dirty="0">
              <a:solidFill>
                <a:schemeClr val="bg1"/>
              </a:solidFill>
            </a:endParaRPr>
          </a:p>
          <a:p>
            <a:r>
              <a:rPr lang="en-US" dirty="0">
                <a:solidFill>
                  <a:schemeClr val="bg1"/>
                </a:solidFill>
              </a:rPr>
              <a:t>GLSL (WebGL)</a:t>
            </a:r>
          </a:p>
        </p:txBody>
      </p:sp>
      <p:cxnSp>
        <p:nvCxnSpPr>
          <p:cNvPr id="36" name="Straight Arrow Connector 35">
            <a:extLst>
              <a:ext uri="{FF2B5EF4-FFF2-40B4-BE49-F238E27FC236}">
                <a16:creationId xmlns:a16="http://schemas.microsoft.com/office/drawing/2014/main" id="{D0EF4610-8CA3-444B-B8AC-B8614CA78F15}"/>
              </a:ext>
            </a:extLst>
          </p:cNvPr>
          <p:cNvCxnSpPr>
            <a:cxnSpLocks/>
          </p:cNvCxnSpPr>
          <p:nvPr/>
        </p:nvCxnSpPr>
        <p:spPr>
          <a:xfrm flipH="1">
            <a:off x="7779432" y="2814239"/>
            <a:ext cx="236817" cy="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ED87A210-7F32-4F7D-8A75-8F485580B5C1}"/>
              </a:ext>
            </a:extLst>
          </p:cNvPr>
          <p:cNvCxnSpPr>
            <a:cxnSpLocks/>
          </p:cNvCxnSpPr>
          <p:nvPr/>
        </p:nvCxnSpPr>
        <p:spPr>
          <a:xfrm flipH="1" flipV="1">
            <a:off x="7680076" y="3631626"/>
            <a:ext cx="336173" cy="999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7A3365B-A00A-4A85-88C4-5C86EEB1F751}"/>
              </a:ext>
            </a:extLst>
          </p:cNvPr>
          <p:cNvCxnSpPr>
            <a:cxnSpLocks/>
          </p:cNvCxnSpPr>
          <p:nvPr/>
        </p:nvCxnSpPr>
        <p:spPr>
          <a:xfrm>
            <a:off x="8016249" y="2790418"/>
            <a:ext cx="2690" cy="860891"/>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2D35529F-D12A-41AE-B193-772AC76E56DB}"/>
              </a:ext>
            </a:extLst>
          </p:cNvPr>
          <p:cNvSpPr txBox="1"/>
          <p:nvPr/>
        </p:nvSpPr>
        <p:spPr>
          <a:xfrm>
            <a:off x="8021425" y="2886157"/>
            <a:ext cx="1330749" cy="646331"/>
          </a:xfrm>
          <a:prstGeom prst="rect">
            <a:avLst/>
          </a:prstGeom>
          <a:noFill/>
        </p:spPr>
        <p:txBody>
          <a:bodyPr wrap="none" rtlCol="0">
            <a:spAutoFit/>
          </a:bodyPr>
          <a:lstStyle/>
          <a:p>
            <a:r>
              <a:rPr lang="en-US" dirty="0">
                <a:solidFill>
                  <a:srgbClr val="92D050"/>
                </a:solidFill>
              </a:rPr>
              <a:t>Conversion </a:t>
            </a:r>
          </a:p>
          <a:p>
            <a:r>
              <a:rPr lang="en-US" dirty="0">
                <a:solidFill>
                  <a:srgbClr val="92D050"/>
                </a:solidFill>
              </a:rPr>
              <a:t>is doable</a:t>
            </a:r>
          </a:p>
        </p:txBody>
      </p:sp>
      <p:cxnSp>
        <p:nvCxnSpPr>
          <p:cNvPr id="51" name="Straight Arrow Connector 50">
            <a:extLst>
              <a:ext uri="{FF2B5EF4-FFF2-40B4-BE49-F238E27FC236}">
                <a16:creationId xmlns:a16="http://schemas.microsoft.com/office/drawing/2014/main" id="{B764B8B7-A5BA-45EE-9A6F-C3752E33076D}"/>
              </a:ext>
            </a:extLst>
          </p:cNvPr>
          <p:cNvCxnSpPr>
            <a:cxnSpLocks/>
          </p:cNvCxnSpPr>
          <p:nvPr/>
        </p:nvCxnSpPr>
        <p:spPr>
          <a:xfrm>
            <a:off x="5828093" y="2790418"/>
            <a:ext cx="8267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BF0A8A54-0B32-4FFA-B316-45A16ECF5E71}"/>
              </a:ext>
            </a:extLst>
          </p:cNvPr>
          <p:cNvCxnSpPr/>
          <p:nvPr/>
        </p:nvCxnSpPr>
        <p:spPr>
          <a:xfrm>
            <a:off x="6270027" y="3572916"/>
            <a:ext cx="587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9ACF5699-AEB8-41E0-8CDF-2FE6251C4E2A}"/>
              </a:ext>
            </a:extLst>
          </p:cNvPr>
          <p:cNvCxnSpPr/>
          <p:nvPr/>
        </p:nvCxnSpPr>
        <p:spPr>
          <a:xfrm>
            <a:off x="6270027" y="3546335"/>
            <a:ext cx="0" cy="7816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666458E5-EBDC-426B-8761-18B4FE6A7B72}"/>
              </a:ext>
            </a:extLst>
          </p:cNvPr>
          <p:cNvCxnSpPr/>
          <p:nvPr/>
        </p:nvCxnSpPr>
        <p:spPr>
          <a:xfrm>
            <a:off x="6270027" y="4354529"/>
            <a:ext cx="587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D863020B-4D09-41D6-8D3D-380BCC943864}"/>
              </a:ext>
            </a:extLst>
          </p:cNvPr>
          <p:cNvSpPr txBox="1"/>
          <p:nvPr/>
        </p:nvSpPr>
        <p:spPr>
          <a:xfrm>
            <a:off x="4583050" y="3308460"/>
            <a:ext cx="1330814" cy="646331"/>
          </a:xfrm>
          <a:prstGeom prst="rect">
            <a:avLst/>
          </a:prstGeom>
          <a:noFill/>
        </p:spPr>
        <p:txBody>
          <a:bodyPr wrap="none" rtlCol="0">
            <a:spAutoFit/>
          </a:bodyPr>
          <a:lstStyle/>
          <a:p>
            <a:r>
              <a:rPr lang="en-US" dirty="0">
                <a:solidFill>
                  <a:schemeClr val="accent1"/>
                </a:solidFill>
              </a:rPr>
              <a:t>Conversion </a:t>
            </a:r>
          </a:p>
          <a:p>
            <a:r>
              <a:rPr lang="en-US" dirty="0">
                <a:solidFill>
                  <a:schemeClr val="accent1"/>
                </a:solidFill>
              </a:rPr>
              <a:t>is nontrivial </a:t>
            </a:r>
          </a:p>
        </p:txBody>
      </p:sp>
      <p:cxnSp>
        <p:nvCxnSpPr>
          <p:cNvPr id="5" name="Straight Connector 4">
            <a:extLst>
              <a:ext uri="{FF2B5EF4-FFF2-40B4-BE49-F238E27FC236}">
                <a16:creationId xmlns:a16="http://schemas.microsoft.com/office/drawing/2014/main" id="{40AFDF76-B280-4E09-A122-727882526FD8}"/>
              </a:ext>
            </a:extLst>
          </p:cNvPr>
          <p:cNvCxnSpPr/>
          <p:nvPr/>
        </p:nvCxnSpPr>
        <p:spPr>
          <a:xfrm flipH="1">
            <a:off x="5828093" y="4354529"/>
            <a:ext cx="44193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C48C397-E8F0-4A55-B10F-B677C49BABD4}"/>
              </a:ext>
            </a:extLst>
          </p:cNvPr>
          <p:cNvCxnSpPr/>
          <p:nvPr/>
        </p:nvCxnSpPr>
        <p:spPr>
          <a:xfrm flipV="1">
            <a:off x="5828093" y="2748965"/>
            <a:ext cx="0" cy="159474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DCB03A5-03F9-4142-BD5E-E37DBF589F2E}"/>
              </a:ext>
            </a:extLst>
          </p:cNvPr>
          <p:cNvCxnSpPr/>
          <p:nvPr/>
        </p:nvCxnSpPr>
        <p:spPr>
          <a:xfrm flipH="1" flipV="1">
            <a:off x="6899836" y="2326604"/>
            <a:ext cx="42333" cy="27008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 name="TextBox 2">
            <a:extLst>
              <a:ext uri="{FF2B5EF4-FFF2-40B4-BE49-F238E27FC236}">
                <a16:creationId xmlns:a16="http://schemas.microsoft.com/office/drawing/2014/main" id="{12BEA327-5D6F-4A10-A93A-53326378836C}"/>
              </a:ext>
            </a:extLst>
          </p:cNvPr>
          <p:cNvSpPr txBox="1"/>
          <p:nvPr/>
        </p:nvSpPr>
        <p:spPr>
          <a:xfrm>
            <a:off x="42425" y="744422"/>
            <a:ext cx="9094221"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GLSL is less verbose than WGSL, but offers programmers more control over GLSL (WebGL)</a:t>
            </a:r>
          </a:p>
          <a:p>
            <a:pPr marL="285750" indent="-285750">
              <a:buFont typeface="Arial" panose="020B0604020202020204" pitchFamily="34" charset="0"/>
              <a:buChar char="•"/>
            </a:pPr>
            <a:r>
              <a:rPr lang="en-US" dirty="0">
                <a:solidFill>
                  <a:schemeClr val="bg1"/>
                </a:solidFill>
              </a:rPr>
              <a:t>If future support for WGSL is needed, the manual conversion </a:t>
            </a:r>
          </a:p>
          <a:p>
            <a:r>
              <a:rPr lang="en-US" dirty="0">
                <a:solidFill>
                  <a:schemeClr val="bg1"/>
                </a:solidFill>
              </a:rPr>
              <a:t>between WGSL and GLSL is doable </a:t>
            </a:r>
          </a:p>
          <a:p>
            <a:pPr marL="742950" lvl="1" indent="-285750">
              <a:buFont typeface="Arial" panose="020B0604020202020204" pitchFamily="34" charset="0"/>
              <a:buChar char="•"/>
            </a:pPr>
            <a:r>
              <a:rPr lang="en-US" dirty="0">
                <a:solidFill>
                  <a:schemeClr val="bg1"/>
                </a:solidFill>
              </a:rPr>
              <a:t>Use the same concepts like sets/groups and bindings</a:t>
            </a:r>
          </a:p>
          <a:p>
            <a:pPr marL="742950" lvl="1" indent="-285750">
              <a:buFont typeface="Arial" panose="020B0604020202020204" pitchFamily="34" charset="0"/>
              <a:buChar char="•"/>
            </a:pPr>
            <a:r>
              <a:rPr lang="en-US" dirty="0">
                <a:solidFill>
                  <a:schemeClr val="bg1"/>
                </a:solidFill>
              </a:rPr>
              <a:t>Do not need to modify the renderer code</a:t>
            </a:r>
          </a:p>
          <a:p>
            <a:pPr marL="742950" lvl="1" indent="-285750">
              <a:buFont typeface="Arial" panose="020B0604020202020204" pitchFamily="34" charset="0"/>
              <a:buChar char="•"/>
            </a:pPr>
            <a:r>
              <a:rPr lang="en-US" dirty="0">
                <a:solidFill>
                  <a:schemeClr val="bg1"/>
                </a:solidFill>
              </a:rPr>
              <a:t>All modifications are done in shaders</a:t>
            </a:r>
          </a:p>
        </p:txBody>
      </p:sp>
      <p:pic>
        <p:nvPicPr>
          <p:cNvPr id="27" name="Picture 26">
            <a:extLst>
              <a:ext uri="{FF2B5EF4-FFF2-40B4-BE49-F238E27FC236}">
                <a16:creationId xmlns:a16="http://schemas.microsoft.com/office/drawing/2014/main" id="{9AA37434-6783-403C-A0D5-74B0E325B3B1}"/>
              </a:ext>
            </a:extLst>
          </p:cNvPr>
          <p:cNvPicPr>
            <a:picLocks noChangeAspect="1"/>
          </p:cNvPicPr>
          <p:nvPr/>
        </p:nvPicPr>
        <p:blipFill>
          <a:blip r:embed="rId3"/>
          <a:stretch>
            <a:fillRect/>
          </a:stretch>
        </p:blipFill>
        <p:spPr>
          <a:xfrm>
            <a:off x="201195" y="3808568"/>
            <a:ext cx="3336251" cy="519380"/>
          </a:xfrm>
          <a:prstGeom prst="rect">
            <a:avLst/>
          </a:prstGeom>
        </p:spPr>
      </p:pic>
      <p:pic>
        <p:nvPicPr>
          <p:cNvPr id="28" name="Picture 27">
            <a:extLst>
              <a:ext uri="{FF2B5EF4-FFF2-40B4-BE49-F238E27FC236}">
                <a16:creationId xmlns:a16="http://schemas.microsoft.com/office/drawing/2014/main" id="{64C87590-D36A-412C-B0C9-540BA3F07489}"/>
              </a:ext>
            </a:extLst>
          </p:cNvPr>
          <p:cNvPicPr>
            <a:picLocks noChangeAspect="1"/>
          </p:cNvPicPr>
          <p:nvPr/>
        </p:nvPicPr>
        <p:blipFill>
          <a:blip r:embed="rId4"/>
          <a:stretch>
            <a:fillRect/>
          </a:stretch>
        </p:blipFill>
        <p:spPr>
          <a:xfrm>
            <a:off x="123389" y="2890432"/>
            <a:ext cx="3622757" cy="610266"/>
          </a:xfrm>
          <a:prstGeom prst="rect">
            <a:avLst/>
          </a:prstGeom>
        </p:spPr>
      </p:pic>
      <p:pic>
        <p:nvPicPr>
          <p:cNvPr id="29" name="Picture 28">
            <a:extLst>
              <a:ext uri="{FF2B5EF4-FFF2-40B4-BE49-F238E27FC236}">
                <a16:creationId xmlns:a16="http://schemas.microsoft.com/office/drawing/2014/main" id="{01CB15E8-B503-457F-AFC6-43A3A64716C2}"/>
              </a:ext>
            </a:extLst>
          </p:cNvPr>
          <p:cNvPicPr>
            <a:picLocks noChangeAspect="1"/>
          </p:cNvPicPr>
          <p:nvPr/>
        </p:nvPicPr>
        <p:blipFill>
          <a:blip r:embed="rId5"/>
          <a:stretch>
            <a:fillRect/>
          </a:stretch>
        </p:blipFill>
        <p:spPr>
          <a:xfrm>
            <a:off x="497570" y="4643110"/>
            <a:ext cx="2764585" cy="346887"/>
          </a:xfrm>
          <a:prstGeom prst="rect">
            <a:avLst/>
          </a:prstGeom>
        </p:spPr>
      </p:pic>
      <p:sp>
        <p:nvSpPr>
          <p:cNvPr id="30" name="TextBox 29">
            <a:extLst>
              <a:ext uri="{FF2B5EF4-FFF2-40B4-BE49-F238E27FC236}">
                <a16:creationId xmlns:a16="http://schemas.microsoft.com/office/drawing/2014/main" id="{75F12F0B-E816-4971-B90F-882E257D2184}"/>
              </a:ext>
            </a:extLst>
          </p:cNvPr>
          <p:cNvSpPr txBox="1"/>
          <p:nvPr/>
        </p:nvSpPr>
        <p:spPr>
          <a:xfrm>
            <a:off x="1515275" y="3556850"/>
            <a:ext cx="1006943" cy="261610"/>
          </a:xfrm>
          <a:prstGeom prst="rect">
            <a:avLst/>
          </a:prstGeom>
          <a:noFill/>
        </p:spPr>
        <p:txBody>
          <a:bodyPr wrap="square" rtlCol="0">
            <a:spAutoFit/>
          </a:bodyPr>
          <a:lstStyle/>
          <a:p>
            <a:r>
              <a:rPr lang="en-US" sz="1100" dirty="0">
                <a:solidFill>
                  <a:schemeClr val="bg1"/>
                </a:solidFill>
              </a:rPr>
              <a:t>GLSL: </a:t>
            </a:r>
          </a:p>
        </p:txBody>
      </p:sp>
      <p:sp>
        <p:nvSpPr>
          <p:cNvPr id="31" name="TextBox 30">
            <a:extLst>
              <a:ext uri="{FF2B5EF4-FFF2-40B4-BE49-F238E27FC236}">
                <a16:creationId xmlns:a16="http://schemas.microsoft.com/office/drawing/2014/main" id="{A4121EE4-DF08-4E24-9780-6E142880ACC0}"/>
              </a:ext>
            </a:extLst>
          </p:cNvPr>
          <p:cNvSpPr txBox="1"/>
          <p:nvPr/>
        </p:nvSpPr>
        <p:spPr>
          <a:xfrm>
            <a:off x="1225048" y="4374223"/>
            <a:ext cx="1686808" cy="261610"/>
          </a:xfrm>
          <a:prstGeom prst="rect">
            <a:avLst/>
          </a:prstGeom>
          <a:noFill/>
        </p:spPr>
        <p:txBody>
          <a:bodyPr wrap="square" rtlCol="0">
            <a:spAutoFit/>
          </a:bodyPr>
          <a:lstStyle/>
          <a:p>
            <a:r>
              <a:rPr lang="en-US" sz="1100" dirty="0">
                <a:solidFill>
                  <a:schemeClr val="bg1"/>
                </a:solidFill>
              </a:rPr>
              <a:t>GLSL (WebGL):</a:t>
            </a:r>
          </a:p>
        </p:txBody>
      </p:sp>
      <p:sp>
        <p:nvSpPr>
          <p:cNvPr id="32" name="TextBox 31">
            <a:extLst>
              <a:ext uri="{FF2B5EF4-FFF2-40B4-BE49-F238E27FC236}">
                <a16:creationId xmlns:a16="http://schemas.microsoft.com/office/drawing/2014/main" id="{C5F67076-4C02-435F-87F0-2EE13068EF7E}"/>
              </a:ext>
            </a:extLst>
          </p:cNvPr>
          <p:cNvSpPr txBox="1"/>
          <p:nvPr/>
        </p:nvSpPr>
        <p:spPr>
          <a:xfrm>
            <a:off x="1515275" y="2652577"/>
            <a:ext cx="908582" cy="261610"/>
          </a:xfrm>
          <a:prstGeom prst="rect">
            <a:avLst/>
          </a:prstGeom>
          <a:noFill/>
        </p:spPr>
        <p:txBody>
          <a:bodyPr wrap="square" rtlCol="0">
            <a:spAutoFit/>
          </a:bodyPr>
          <a:lstStyle/>
          <a:p>
            <a:r>
              <a:rPr lang="en-US" sz="1100" dirty="0">
                <a:solidFill>
                  <a:schemeClr val="bg1"/>
                </a:solidFill>
              </a:rPr>
              <a:t>WGSL: </a:t>
            </a:r>
          </a:p>
        </p:txBody>
      </p:sp>
    </p:spTree>
    <p:extLst>
      <p:ext uri="{BB962C8B-B14F-4D97-AF65-F5344CB8AC3E}">
        <p14:creationId xmlns:p14="http://schemas.microsoft.com/office/powerpoint/2010/main" val="425715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a:solidFill>
                  <a:schemeClr val="accent3">
                    <a:lumMod val="60000"/>
                    <a:lumOff val="40000"/>
                  </a:schemeClr>
                </a:solidFill>
              </a:rPr>
              <a:t> Limitations</a:t>
            </a:r>
          </a:p>
        </p:txBody>
      </p:sp>
      <p:sp>
        <p:nvSpPr>
          <p:cNvPr id="3" name="Content Placeholder 2"/>
          <p:cNvSpPr>
            <a:spLocks noGrp="1"/>
          </p:cNvSpPr>
          <p:nvPr>
            <p:ph idx="1"/>
          </p:nvPr>
        </p:nvSpPr>
        <p:spPr>
          <a:noFill/>
        </p:spPr>
        <p:txBody>
          <a:bodyPr>
            <a:normAutofit fontScale="92500" lnSpcReduction="20000"/>
          </a:bodyPr>
          <a:lstStyle/>
          <a:p>
            <a:pPr>
              <a:buClr>
                <a:schemeClr val="bg1"/>
              </a:buClr>
            </a:pPr>
            <a:r>
              <a:rPr lang="en-US" dirty="0"/>
              <a:t> </a:t>
            </a:r>
            <a:r>
              <a:rPr lang="en-US" dirty="0">
                <a:solidFill>
                  <a:schemeClr val="bg1"/>
                </a:solidFill>
              </a:rPr>
              <a:t>Slow load time for large data sets</a:t>
            </a:r>
          </a:p>
          <a:p>
            <a:pPr>
              <a:buClr>
                <a:schemeClr val="bg1"/>
              </a:buClr>
            </a:pPr>
            <a:endParaRPr lang="en-US" dirty="0">
              <a:solidFill>
                <a:schemeClr val="bg1"/>
              </a:solidFill>
            </a:endParaRPr>
          </a:p>
          <a:p>
            <a:pPr>
              <a:buClr>
                <a:schemeClr val="bg1"/>
              </a:buClr>
            </a:pPr>
            <a:endParaRPr lang="en-US" dirty="0">
              <a:solidFill>
                <a:schemeClr val="bg1"/>
              </a:solidFill>
            </a:endParaRPr>
          </a:p>
          <a:p>
            <a:pPr>
              <a:buClr>
                <a:schemeClr val="bg1"/>
              </a:buClr>
            </a:pPr>
            <a:endParaRPr lang="en-US" dirty="0">
              <a:solidFill>
                <a:schemeClr val="bg1"/>
              </a:solidFill>
            </a:endParaRPr>
          </a:p>
          <a:p>
            <a:pPr>
              <a:buClr>
                <a:schemeClr val="bg1"/>
              </a:buClr>
            </a:pPr>
            <a:endParaRPr lang="en-US" dirty="0">
              <a:solidFill>
                <a:schemeClr val="bg1"/>
              </a:solidFill>
            </a:endParaRPr>
          </a:p>
          <a:p>
            <a:pPr>
              <a:buClr>
                <a:schemeClr val="bg1"/>
              </a:buClr>
            </a:pPr>
            <a:endParaRPr lang="en-US" dirty="0">
              <a:solidFill>
                <a:schemeClr val="bg1"/>
              </a:solidFill>
            </a:endParaRPr>
          </a:p>
          <a:p>
            <a:pPr>
              <a:buClr>
                <a:schemeClr val="bg1"/>
              </a:buClr>
            </a:pPr>
            <a:endParaRPr lang="en-US" dirty="0">
              <a:solidFill>
                <a:schemeClr val="bg1"/>
              </a:solidFill>
            </a:endParaRPr>
          </a:p>
          <a:p>
            <a:pPr>
              <a:buClr>
                <a:schemeClr val="bg1"/>
              </a:buClr>
            </a:pPr>
            <a:r>
              <a:rPr lang="en-US" dirty="0">
                <a:solidFill>
                  <a:schemeClr val="bg1"/>
                </a:solidFill>
              </a:rPr>
              <a:t>However, it works fine for small data sets in extension scenes such as Dragon Attenuation and Sheen Cloth</a:t>
            </a:r>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pic>
        <p:nvPicPr>
          <p:cNvPr id="9" name="Picture 8" descr="Chart&#10;&#10;Description automatically generated">
            <a:extLst>
              <a:ext uri="{FF2B5EF4-FFF2-40B4-BE49-F238E27FC236}">
                <a16:creationId xmlns:a16="http://schemas.microsoft.com/office/drawing/2014/main" id="{30999B94-9234-441A-910A-EADF14C2CEB3}"/>
              </a:ext>
            </a:extLst>
          </p:cNvPr>
          <p:cNvPicPr>
            <a:picLocks noChangeAspect="1"/>
          </p:cNvPicPr>
          <p:nvPr/>
        </p:nvPicPr>
        <p:blipFill>
          <a:blip r:embed="rId3"/>
          <a:stretch>
            <a:fillRect/>
          </a:stretch>
        </p:blipFill>
        <p:spPr>
          <a:xfrm>
            <a:off x="1036119" y="1258666"/>
            <a:ext cx="5931948" cy="2172950"/>
          </a:xfrm>
          <a:prstGeom prst="rect">
            <a:avLst/>
          </a:prstGeom>
        </p:spPr>
      </p:pic>
      <p:cxnSp>
        <p:nvCxnSpPr>
          <p:cNvPr id="14" name="Straight Arrow Connector 13">
            <a:extLst>
              <a:ext uri="{FF2B5EF4-FFF2-40B4-BE49-F238E27FC236}">
                <a16:creationId xmlns:a16="http://schemas.microsoft.com/office/drawing/2014/main" id="{083535E4-E861-46C4-A337-83842DB780CB}"/>
              </a:ext>
            </a:extLst>
          </p:cNvPr>
          <p:cNvCxnSpPr>
            <a:cxnSpLocks/>
          </p:cNvCxnSpPr>
          <p:nvPr/>
        </p:nvCxnSpPr>
        <p:spPr>
          <a:xfrm flipH="1">
            <a:off x="6432285" y="1667803"/>
            <a:ext cx="608398" cy="10800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039F51E-7EAA-45BD-BF22-644BDDE1DC25}"/>
              </a:ext>
            </a:extLst>
          </p:cNvPr>
          <p:cNvSpPr txBox="1"/>
          <p:nvPr/>
        </p:nvSpPr>
        <p:spPr>
          <a:xfrm>
            <a:off x="7074549" y="1514193"/>
            <a:ext cx="1744388" cy="261610"/>
          </a:xfrm>
          <a:prstGeom prst="rect">
            <a:avLst/>
          </a:prstGeom>
          <a:noFill/>
        </p:spPr>
        <p:txBody>
          <a:bodyPr wrap="none" rtlCol="0">
            <a:spAutoFit/>
          </a:bodyPr>
          <a:lstStyle/>
          <a:p>
            <a:r>
              <a:rPr lang="en-US" sz="1100" dirty="0">
                <a:solidFill>
                  <a:schemeClr val="bg1"/>
                </a:solidFill>
              </a:rPr>
              <a:t>GLSL to SPIV-V takes time!</a:t>
            </a:r>
          </a:p>
        </p:txBody>
      </p:sp>
    </p:spTree>
    <p:extLst>
      <p:ext uri="{BB962C8B-B14F-4D97-AF65-F5344CB8AC3E}">
        <p14:creationId xmlns:p14="http://schemas.microsoft.com/office/powerpoint/2010/main" val="2632710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8</a:t>
            </a:fld>
            <a:endParaRPr lang="en-US" dirty="0"/>
          </a:p>
        </p:txBody>
      </p:sp>
      <p:sp>
        <p:nvSpPr>
          <p:cNvPr id="2" name="Title 1"/>
          <p:cNvSpPr>
            <a:spLocks noGrp="1"/>
          </p:cNvSpPr>
          <p:nvPr>
            <p:ph type="title"/>
          </p:nvPr>
        </p:nvSpPr>
        <p:spPr/>
        <p:txBody>
          <a:bodyPr>
            <a:normAutofit/>
          </a:bodyPr>
          <a:lstStyle/>
          <a:p>
            <a:r>
              <a:rPr lang="en-US" dirty="0">
                <a:solidFill>
                  <a:schemeClr val="accent3">
                    <a:lumMod val="60000"/>
                    <a:lumOff val="40000"/>
                  </a:schemeClr>
                </a:solidFill>
              </a:rPr>
              <a:t> Roadmap</a:t>
            </a:r>
          </a:p>
        </p:txBody>
      </p:sp>
      <p:sp>
        <p:nvSpPr>
          <p:cNvPr id="3" name="Content Placeholder 2"/>
          <p:cNvSpPr>
            <a:spLocks noGrp="1"/>
          </p:cNvSpPr>
          <p:nvPr>
            <p:ph idx="1"/>
          </p:nvPr>
        </p:nvSpPr>
        <p:spPr>
          <a:noFill/>
        </p:spPr>
        <p:txBody>
          <a:bodyPr>
            <a:normAutofit/>
          </a:bodyPr>
          <a:lstStyle/>
          <a:p>
            <a:pPr>
              <a:buClr>
                <a:schemeClr val="bg1"/>
              </a:buClr>
            </a:pPr>
            <a:r>
              <a:rPr lang="en-US" dirty="0">
                <a:solidFill>
                  <a:schemeClr val="bg1"/>
                </a:solidFill>
              </a:rPr>
              <a:t>Improve load time for large data sets</a:t>
            </a:r>
          </a:p>
          <a:p>
            <a:pPr lvl="1">
              <a:buClr>
                <a:schemeClr val="bg1"/>
              </a:buClr>
            </a:pPr>
            <a:r>
              <a:rPr lang="en-US" dirty="0">
                <a:solidFill>
                  <a:schemeClr val="bg1"/>
                </a:solidFill>
              </a:rPr>
              <a:t>Use WGSL for large data sets with less complex shader code (more verbose, better performance)</a:t>
            </a:r>
          </a:p>
          <a:p>
            <a:pPr lvl="1">
              <a:buClr>
                <a:schemeClr val="bg1"/>
              </a:buClr>
            </a:pPr>
            <a:r>
              <a:rPr lang="en-US" dirty="0">
                <a:solidFill>
                  <a:schemeClr val="bg1"/>
                </a:solidFill>
              </a:rPr>
              <a:t>Use GLSL for small data sets with more complex </a:t>
            </a:r>
          </a:p>
          <a:p>
            <a:pPr marL="457200" lvl="1" indent="0">
              <a:buClr>
                <a:schemeClr val="bg1"/>
              </a:buClr>
              <a:buNone/>
            </a:pPr>
            <a:r>
              <a:rPr lang="en-US" dirty="0">
                <a:solidFill>
                  <a:schemeClr val="bg1"/>
                </a:solidFill>
              </a:rPr>
              <a:t>shader code (</a:t>
            </a:r>
            <a:r>
              <a:rPr lang="en-US">
                <a:solidFill>
                  <a:schemeClr val="bg1"/>
                </a:solidFill>
              </a:rPr>
              <a:t>less verbose, easy to work with)</a:t>
            </a:r>
            <a:endParaRPr lang="en-US" dirty="0">
              <a:solidFill>
                <a:schemeClr val="bg1"/>
              </a:solidFill>
            </a:endParaRPr>
          </a:p>
          <a:p>
            <a:pPr>
              <a:buClr>
                <a:schemeClr val="bg1"/>
              </a:buClr>
            </a:pPr>
            <a:r>
              <a:rPr lang="en-US" dirty="0">
                <a:solidFill>
                  <a:schemeClr val="bg1"/>
                </a:solidFill>
              </a:rPr>
              <a:t>Support for more extensions: start with </a:t>
            </a:r>
            <a:r>
              <a:rPr lang="en-US" dirty="0" err="1">
                <a:solidFill>
                  <a:schemeClr val="bg1"/>
                </a:solidFill>
              </a:rPr>
              <a:t>KHR_materials_sheen</a:t>
            </a:r>
            <a:endParaRPr lang="en-US" dirty="0">
              <a:solidFill>
                <a:schemeClr val="bg1"/>
              </a:solidFill>
            </a:endParaRPr>
          </a:p>
          <a:p>
            <a:pPr>
              <a:buClr>
                <a:schemeClr val="bg1"/>
              </a:buClr>
            </a:pPr>
            <a:r>
              <a:rPr lang="en-US" dirty="0">
                <a:solidFill>
                  <a:schemeClr val="bg1"/>
                </a:solidFill>
              </a:rPr>
              <a:t>Support for animation and skin</a:t>
            </a:r>
          </a:p>
          <a:p>
            <a:pPr marL="457200" lvl="1" indent="0">
              <a:buClr>
                <a:schemeClr val="bg1"/>
              </a:buClr>
              <a:buNone/>
            </a:pPr>
            <a:endParaRPr lang="en-US" dirty="0">
              <a:solidFill>
                <a:schemeClr val="bg1"/>
              </a:solidFill>
            </a:endParaRPr>
          </a:p>
        </p:txBody>
      </p:sp>
      <p:sp>
        <p:nvSpPr>
          <p:cNvPr id="10" name="TextBox 9">
            <a:extLst>
              <a:ext uri="{FF2B5EF4-FFF2-40B4-BE49-F238E27FC236}">
                <a16:creationId xmlns:a16="http://schemas.microsoft.com/office/drawing/2014/main" id="{ADF91D4E-5A7F-45D4-AF8F-7F30180EBED3}"/>
              </a:ext>
            </a:extLst>
          </p:cNvPr>
          <p:cNvSpPr txBox="1"/>
          <p:nvPr/>
        </p:nvSpPr>
        <p:spPr>
          <a:xfrm>
            <a:off x="4653804"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spTree>
    <p:extLst>
      <p:ext uri="{BB962C8B-B14F-4D97-AF65-F5344CB8AC3E}">
        <p14:creationId xmlns:p14="http://schemas.microsoft.com/office/powerpoint/2010/main" val="3212745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58EFE-665F-4341-B5B8-2DAEADA52F6C}" type="slidenum">
              <a:rPr lang="en-US" smtClean="0"/>
              <a:pPr/>
              <a:t>9</a:t>
            </a:fld>
            <a:endParaRPr lang="en-US" dirty="0"/>
          </a:p>
        </p:txBody>
      </p:sp>
      <p:sp>
        <p:nvSpPr>
          <p:cNvPr id="2" name="Title 1"/>
          <p:cNvSpPr>
            <a:spLocks noGrp="1"/>
          </p:cNvSpPr>
          <p:nvPr>
            <p:ph type="title"/>
          </p:nvPr>
        </p:nvSpPr>
        <p:spPr>
          <a:xfrm>
            <a:off x="62280" y="97975"/>
            <a:ext cx="8229600" cy="693605"/>
          </a:xfrm>
        </p:spPr>
        <p:txBody>
          <a:bodyPr>
            <a:normAutofit/>
          </a:bodyPr>
          <a:lstStyle/>
          <a:p>
            <a:r>
              <a:rPr lang="en-US" dirty="0">
                <a:solidFill>
                  <a:schemeClr val="accent3">
                    <a:lumMod val="60000"/>
                    <a:lumOff val="40000"/>
                  </a:schemeClr>
                </a:solidFill>
              </a:rPr>
              <a:t> Acknowledgements</a:t>
            </a:r>
          </a:p>
        </p:txBody>
      </p:sp>
      <p:sp>
        <p:nvSpPr>
          <p:cNvPr id="3" name="Content Placeholder 2"/>
          <p:cNvSpPr>
            <a:spLocks noGrp="1"/>
          </p:cNvSpPr>
          <p:nvPr>
            <p:ph idx="1"/>
          </p:nvPr>
        </p:nvSpPr>
        <p:spPr>
          <a:noFill/>
        </p:spPr>
        <p:txBody>
          <a:bodyPr>
            <a:normAutofit fontScale="40000" lnSpcReduction="20000"/>
          </a:bodyPr>
          <a:lstStyle/>
          <a:p>
            <a:pPr marL="0" indent="0">
              <a:buClr>
                <a:schemeClr val="bg1"/>
              </a:buClr>
              <a:buNone/>
            </a:pPr>
            <a:r>
              <a:rPr lang="en-US" sz="5000" dirty="0">
                <a:solidFill>
                  <a:schemeClr val="bg1"/>
                </a:solidFill>
              </a:rPr>
              <a:t>Thank you to all the authors below for making this project possible.</a:t>
            </a:r>
          </a:p>
          <a:p>
            <a:pPr marL="0" indent="0">
              <a:buClr>
                <a:schemeClr val="bg1"/>
              </a:buClr>
              <a:buNone/>
            </a:pPr>
            <a:endParaRPr lang="en-US" dirty="0">
              <a:solidFill>
                <a:schemeClr val="bg1"/>
              </a:solidFill>
            </a:endParaRPr>
          </a:p>
          <a:p>
            <a:pPr>
              <a:buClr>
                <a:schemeClr val="bg1"/>
              </a:buClr>
            </a:pPr>
            <a:r>
              <a:rPr lang="en-US" sz="3800" u="sng" dirty="0" err="1">
                <a:solidFill>
                  <a:schemeClr val="bg1"/>
                </a:solidFill>
              </a:rPr>
              <a:t>KhronosGroup</a:t>
            </a:r>
            <a:r>
              <a:rPr lang="en-US" sz="3800" u="sng" dirty="0">
                <a:solidFill>
                  <a:schemeClr val="bg1"/>
                </a:solidFill>
              </a:rPr>
              <a:t>/</a:t>
            </a:r>
            <a:r>
              <a:rPr lang="en-US" sz="3800" u="sng" dirty="0" err="1">
                <a:solidFill>
                  <a:schemeClr val="bg1"/>
                </a:solidFill>
              </a:rPr>
              <a:t>glTF</a:t>
            </a:r>
            <a:r>
              <a:rPr lang="en-US" sz="3800" u="sng" dirty="0">
                <a:solidFill>
                  <a:schemeClr val="bg1"/>
                </a:solidFill>
              </a:rPr>
              <a:t>-Sample-Viewer </a:t>
            </a:r>
            <a:r>
              <a:rPr lang="en-US" sz="3800" dirty="0">
                <a:solidFill>
                  <a:schemeClr val="bg1"/>
                </a:solidFill>
              </a:rPr>
              <a:t>for providing a wonderful place to study </a:t>
            </a:r>
            <a:r>
              <a:rPr lang="en-US" sz="3800" dirty="0" err="1">
                <a:solidFill>
                  <a:schemeClr val="bg1"/>
                </a:solidFill>
              </a:rPr>
              <a:t>glTF</a:t>
            </a:r>
            <a:r>
              <a:rPr lang="en-US" sz="3800" dirty="0">
                <a:solidFill>
                  <a:schemeClr val="bg1"/>
                </a:solidFill>
              </a:rPr>
              <a:t> renderer. Importantly, the shader source codes are derived from this project.</a:t>
            </a:r>
          </a:p>
          <a:p>
            <a:pPr>
              <a:buClr>
                <a:schemeClr val="bg1"/>
              </a:buClr>
            </a:pPr>
            <a:r>
              <a:rPr lang="en-US" sz="3800" u="sng" dirty="0" err="1">
                <a:solidFill>
                  <a:schemeClr val="bg1"/>
                </a:solidFill>
              </a:rPr>
              <a:t>glTF</a:t>
            </a:r>
            <a:r>
              <a:rPr lang="en-US" sz="3800" u="sng" dirty="0">
                <a:solidFill>
                  <a:schemeClr val="bg1"/>
                </a:solidFill>
              </a:rPr>
              <a:t>-Transform by Don McCurdy </a:t>
            </a:r>
            <a:r>
              <a:rPr lang="en-US" sz="3800" dirty="0">
                <a:solidFill>
                  <a:schemeClr val="bg1"/>
                </a:solidFill>
              </a:rPr>
              <a:t>for providing an easy-to-use SDK for loading and reading </a:t>
            </a:r>
            <a:r>
              <a:rPr lang="en-US" sz="3800" dirty="0" err="1">
                <a:solidFill>
                  <a:schemeClr val="bg1"/>
                </a:solidFill>
              </a:rPr>
              <a:t>glTF</a:t>
            </a:r>
            <a:r>
              <a:rPr lang="en-US" sz="3800" dirty="0">
                <a:solidFill>
                  <a:schemeClr val="bg1"/>
                </a:solidFill>
              </a:rPr>
              <a:t> files.</a:t>
            </a:r>
          </a:p>
          <a:p>
            <a:pPr>
              <a:buClr>
                <a:schemeClr val="bg1"/>
              </a:buClr>
            </a:pPr>
            <a:r>
              <a:rPr lang="en-US" sz="3800" u="sng" dirty="0">
                <a:solidFill>
                  <a:schemeClr val="bg1"/>
                </a:solidFill>
              </a:rPr>
              <a:t>kainino0x/</a:t>
            </a:r>
            <a:r>
              <a:rPr lang="en-US" sz="3800" u="sng" dirty="0" err="1">
                <a:solidFill>
                  <a:schemeClr val="bg1"/>
                </a:solidFill>
              </a:rPr>
              <a:t>glslang</a:t>
            </a:r>
            <a:r>
              <a:rPr lang="en-US" sz="3800" u="sng" dirty="0">
                <a:solidFill>
                  <a:schemeClr val="bg1"/>
                </a:solidFill>
              </a:rPr>
              <a:t> </a:t>
            </a:r>
            <a:r>
              <a:rPr lang="en-US" sz="3800" dirty="0">
                <a:solidFill>
                  <a:schemeClr val="bg1"/>
                </a:solidFill>
              </a:rPr>
              <a:t>for providing a way to use GLSL shaders in </a:t>
            </a:r>
            <a:r>
              <a:rPr lang="en-US" sz="3800" dirty="0" err="1">
                <a:solidFill>
                  <a:schemeClr val="bg1"/>
                </a:solidFill>
              </a:rPr>
              <a:t>WebGPU</a:t>
            </a:r>
            <a:r>
              <a:rPr lang="en-US" sz="3800" dirty="0">
                <a:solidFill>
                  <a:schemeClr val="bg1"/>
                </a:solidFill>
              </a:rPr>
              <a:t>.</a:t>
            </a:r>
          </a:p>
          <a:p>
            <a:pPr>
              <a:buClr>
                <a:schemeClr val="bg1"/>
              </a:buClr>
            </a:pPr>
            <a:r>
              <a:rPr lang="en-US" sz="3800" u="sng" dirty="0" err="1">
                <a:solidFill>
                  <a:schemeClr val="bg1"/>
                </a:solidFill>
              </a:rPr>
              <a:t>mikolalysenko</a:t>
            </a:r>
            <a:r>
              <a:rPr lang="en-US" sz="3800" u="sng" dirty="0">
                <a:solidFill>
                  <a:schemeClr val="bg1"/>
                </a:solidFill>
              </a:rPr>
              <a:t>/3d-view-controls </a:t>
            </a:r>
            <a:r>
              <a:rPr lang="en-US" sz="3800" dirty="0">
                <a:solidFill>
                  <a:schemeClr val="bg1"/>
                </a:solidFill>
              </a:rPr>
              <a:t>for providing a user-friendly camera system.</a:t>
            </a:r>
          </a:p>
          <a:p>
            <a:pPr>
              <a:buClr>
                <a:schemeClr val="bg1"/>
              </a:buClr>
            </a:pPr>
            <a:r>
              <a:rPr lang="en-US" sz="3800" u="sng" dirty="0">
                <a:solidFill>
                  <a:schemeClr val="bg1"/>
                </a:solidFill>
              </a:rPr>
              <a:t>Practical </a:t>
            </a:r>
            <a:r>
              <a:rPr lang="en-US" sz="3800" u="sng" dirty="0" err="1">
                <a:solidFill>
                  <a:schemeClr val="bg1"/>
                </a:solidFill>
              </a:rPr>
              <a:t>WebGPU</a:t>
            </a:r>
            <a:r>
              <a:rPr lang="en-US" sz="3800" u="sng" dirty="0">
                <a:solidFill>
                  <a:schemeClr val="bg1"/>
                </a:solidFill>
              </a:rPr>
              <a:t> Graphics by Jack Xu, PhD </a:t>
            </a:r>
            <a:r>
              <a:rPr lang="en-US" sz="3800" dirty="0">
                <a:solidFill>
                  <a:schemeClr val="bg1"/>
                </a:solidFill>
              </a:rPr>
              <a:t>for introducing me to the world of </a:t>
            </a:r>
            <a:r>
              <a:rPr lang="en-US" sz="3800" dirty="0" err="1">
                <a:solidFill>
                  <a:schemeClr val="bg1"/>
                </a:solidFill>
              </a:rPr>
              <a:t>WebGPU</a:t>
            </a:r>
            <a:r>
              <a:rPr lang="en-US" sz="3800" dirty="0">
                <a:solidFill>
                  <a:schemeClr val="bg1"/>
                </a:solidFill>
              </a:rPr>
              <a:t> and providing the base code for this project.</a:t>
            </a:r>
          </a:p>
          <a:p>
            <a:pPr>
              <a:buClr>
                <a:schemeClr val="bg1"/>
              </a:buClr>
            </a:pPr>
            <a:r>
              <a:rPr lang="en-US" sz="3800" u="sng" dirty="0">
                <a:solidFill>
                  <a:schemeClr val="bg1"/>
                </a:solidFill>
              </a:rPr>
              <a:t>The Complete JavaScript Course 2022: From Zero to Expert! by Jonas </a:t>
            </a:r>
            <a:r>
              <a:rPr lang="en-US" sz="3800" u="sng" dirty="0" err="1">
                <a:solidFill>
                  <a:schemeClr val="bg1"/>
                </a:solidFill>
              </a:rPr>
              <a:t>Schmedtmann</a:t>
            </a:r>
            <a:r>
              <a:rPr lang="en-US" sz="3800" u="sng" dirty="0">
                <a:solidFill>
                  <a:schemeClr val="bg1"/>
                </a:solidFill>
              </a:rPr>
              <a:t> </a:t>
            </a:r>
            <a:r>
              <a:rPr lang="en-US" sz="3800" dirty="0">
                <a:solidFill>
                  <a:schemeClr val="bg1"/>
                </a:solidFill>
              </a:rPr>
              <a:t>for teaching me what "async/await" means and the fundamental of </a:t>
            </a:r>
            <a:r>
              <a:rPr lang="en-US" sz="3800" dirty="0" err="1">
                <a:solidFill>
                  <a:schemeClr val="bg1"/>
                </a:solidFill>
              </a:rPr>
              <a:t>Javascript</a:t>
            </a:r>
            <a:r>
              <a:rPr lang="en-US" sz="3800" dirty="0">
                <a:solidFill>
                  <a:schemeClr val="bg1"/>
                </a:solidFill>
              </a:rPr>
              <a:t>. Highly recommend this course!</a:t>
            </a:r>
          </a:p>
          <a:p>
            <a:pPr>
              <a:buClr>
                <a:schemeClr val="bg1"/>
              </a:buClr>
            </a:pPr>
            <a:r>
              <a:rPr lang="en-US" sz="3800" u="sng" dirty="0">
                <a:solidFill>
                  <a:schemeClr val="bg1"/>
                </a:solidFill>
              </a:rPr>
              <a:t>Understanding TypeScript - 2022 Edition by Maximilian </a:t>
            </a:r>
            <a:r>
              <a:rPr lang="en-US" sz="3800" u="sng" dirty="0" err="1">
                <a:solidFill>
                  <a:schemeClr val="bg1"/>
                </a:solidFill>
              </a:rPr>
              <a:t>Schwarzmüller</a:t>
            </a:r>
            <a:r>
              <a:rPr lang="en-US" sz="3800" u="sng" dirty="0">
                <a:solidFill>
                  <a:schemeClr val="bg1"/>
                </a:solidFill>
              </a:rPr>
              <a:t> </a:t>
            </a:r>
            <a:r>
              <a:rPr lang="en-US" sz="3800" dirty="0">
                <a:solidFill>
                  <a:schemeClr val="bg1"/>
                </a:solidFill>
              </a:rPr>
              <a:t>for teaching me those finer details about Typescript.</a:t>
            </a:r>
          </a:p>
        </p:txBody>
      </p:sp>
      <p:sp>
        <p:nvSpPr>
          <p:cNvPr id="10" name="TextBox 9">
            <a:extLst>
              <a:ext uri="{FF2B5EF4-FFF2-40B4-BE49-F238E27FC236}">
                <a16:creationId xmlns:a16="http://schemas.microsoft.com/office/drawing/2014/main" id="{ADF91D4E-5A7F-45D4-AF8F-7F30180EBED3}"/>
              </a:ext>
            </a:extLst>
          </p:cNvPr>
          <p:cNvSpPr txBox="1"/>
          <p:nvPr/>
        </p:nvSpPr>
        <p:spPr>
          <a:xfrm>
            <a:off x="3938371" y="0"/>
            <a:ext cx="457424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Live Demo (Use Chrome/Edge Canary): https://gltf-webgpu.netlify.app/</a:t>
            </a:r>
          </a:p>
        </p:txBody>
      </p:sp>
      <p:sp>
        <p:nvSpPr>
          <p:cNvPr id="9" name="TextBox 8">
            <a:extLst>
              <a:ext uri="{FF2B5EF4-FFF2-40B4-BE49-F238E27FC236}">
                <a16:creationId xmlns:a16="http://schemas.microsoft.com/office/drawing/2014/main" id="{F7F246FE-169D-4785-AB1B-2108A270535D}"/>
              </a:ext>
            </a:extLst>
          </p:cNvPr>
          <p:cNvSpPr txBox="1"/>
          <p:nvPr/>
        </p:nvSpPr>
        <p:spPr>
          <a:xfrm>
            <a:off x="6503458" y="4184418"/>
            <a:ext cx="4616450" cy="923330"/>
          </a:xfrm>
          <a:prstGeom prst="rect">
            <a:avLst/>
          </a:prstGeom>
          <a:noFill/>
        </p:spPr>
        <p:txBody>
          <a:bodyPr wrap="square">
            <a:spAutoFit/>
          </a:bodyPr>
          <a:lstStyle/>
          <a:p>
            <a:r>
              <a:rPr lang="en-US" dirty="0">
                <a:solidFill>
                  <a:schemeClr val="bg1"/>
                </a:solidFill>
              </a:rPr>
              <a:t>(Charles) Zixin Zhang</a:t>
            </a:r>
          </a:p>
          <a:p>
            <a:r>
              <a:rPr lang="en-US" dirty="0">
                <a:solidFill>
                  <a:schemeClr val="bg1"/>
                </a:solidFill>
              </a:rPr>
              <a:t>zixinzha@seas.upenn.edu </a:t>
            </a:r>
          </a:p>
          <a:p>
            <a:r>
              <a:rPr lang="en-US" dirty="0">
                <a:solidFill>
                  <a:schemeClr val="bg1"/>
                </a:solidFill>
              </a:rPr>
              <a:t>https://github.com/zixin96</a:t>
            </a:r>
          </a:p>
        </p:txBody>
      </p:sp>
    </p:spTree>
    <p:extLst>
      <p:ext uri="{BB962C8B-B14F-4D97-AF65-F5344CB8AC3E}">
        <p14:creationId xmlns:p14="http://schemas.microsoft.com/office/powerpoint/2010/main" val="3761955099"/>
      </p:ext>
    </p:extLst>
  </p:cSld>
  <p:clrMapOvr>
    <a:masterClrMapping/>
  </p:clrMapOvr>
</p:sld>
</file>

<file path=ppt/theme/theme1.xml><?xml version="1.0" encoding="utf-8"?>
<a:theme xmlns:a="http://schemas.openxmlformats.org/drawingml/2006/main" name="Office Theme">
  <a:themeElements>
    <a:clrScheme name="Custom 23">
      <a:dk1>
        <a:srgbClr val="00144D"/>
      </a:dk1>
      <a:lt1>
        <a:sysClr val="window" lastClr="FFFFFF"/>
      </a:lt1>
      <a:dk2>
        <a:srgbClr val="57000A"/>
      </a:dk2>
      <a:lt2>
        <a:srgbClr val="82AFD3"/>
      </a:lt2>
      <a:accent1>
        <a:srgbClr val="95001A"/>
      </a:accent1>
      <a:accent2>
        <a:srgbClr val="C0504D"/>
      </a:accent2>
      <a:accent3>
        <a:srgbClr val="045EA7"/>
      </a:accent3>
      <a:accent4>
        <a:srgbClr val="F2C100"/>
      </a:accent4>
      <a:accent5>
        <a:srgbClr val="00144D"/>
      </a:accent5>
      <a:accent6>
        <a:srgbClr val="44464B"/>
      </a:accent6>
      <a:hlink>
        <a:srgbClr val="00144D"/>
      </a:hlink>
      <a:folHlink>
        <a:srgbClr val="82AFD3"/>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10769</TotalTime>
  <Words>1146</Words>
  <Application>Microsoft Office PowerPoint</Application>
  <PresentationFormat>On-screen Show (16:9)</PresentationFormat>
  <Paragraphs>170</Paragraphs>
  <Slides>14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Gill Sans</vt:lpstr>
      <vt:lpstr>Arial</vt:lpstr>
      <vt:lpstr>Calibri</vt:lpstr>
      <vt:lpstr>Consolas</vt:lpstr>
      <vt:lpstr>Gill Sans MT</vt:lpstr>
      <vt:lpstr>Office Theme</vt:lpstr>
      <vt:lpstr>glTF 2.0 Renderer   – WebGPU (GLSL + gl-Transform)</vt:lpstr>
      <vt:lpstr>Motivation</vt:lpstr>
      <vt:lpstr> Architecture</vt:lpstr>
      <vt:lpstr>Supported Features/Models</vt:lpstr>
      <vt:lpstr>PowerPoint Presentation</vt:lpstr>
      <vt:lpstr> Why GLSL? </vt:lpstr>
      <vt:lpstr> Limitations</vt:lpstr>
      <vt:lpstr> Roadmap</vt:lpstr>
      <vt:lpstr> Acknowledgements</vt:lpstr>
      <vt:lpstr>Components</vt:lpstr>
      <vt:lpstr> Architecture</vt:lpstr>
      <vt:lpstr>Motivations</vt:lpstr>
      <vt:lpstr> </vt:lpstr>
      <vt:lpstr> WGSL vs GLSL vs GLSL (WebGL)</vt:lpstr>
    </vt:vector>
  </TitlesOfParts>
  <Company>Zder0to5ive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Lindsey Tabor</dc:creator>
  <cp:lastModifiedBy>Zixin Zhang</cp:lastModifiedBy>
  <cp:revision>205</cp:revision>
  <dcterms:created xsi:type="dcterms:W3CDTF">2017-09-22T15:37:04Z</dcterms:created>
  <dcterms:modified xsi:type="dcterms:W3CDTF">2021-12-13T18:49:26Z</dcterms:modified>
</cp:coreProperties>
</file>